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0"/>
  </p:notesMasterIdLst>
  <p:sldIdLst>
    <p:sldId id="394" r:id="rId15"/>
    <p:sldId id="378" r:id="rId16"/>
    <p:sldId id="373" r:id="rId17"/>
    <p:sldId id="258" r:id="rId18"/>
    <p:sldId id="371" r:id="rId19"/>
    <p:sldId id="411" r:id="rId20"/>
    <p:sldId id="409" r:id="rId21"/>
    <p:sldId id="296" r:id="rId22"/>
    <p:sldId id="263" r:id="rId23"/>
    <p:sldId id="374" r:id="rId24"/>
    <p:sldId id="298" r:id="rId25"/>
    <p:sldId id="307" r:id="rId26"/>
    <p:sldId id="412" r:id="rId27"/>
    <p:sldId id="269" r:id="rId28"/>
    <p:sldId id="259" r:id="rId29"/>
    <p:sldId id="375" r:id="rId30"/>
    <p:sldId id="357" r:id="rId31"/>
    <p:sldId id="410" r:id="rId32"/>
    <p:sldId id="279" r:id="rId33"/>
    <p:sldId id="361" r:id="rId34"/>
    <p:sldId id="295" r:id="rId35"/>
    <p:sldId id="395" r:id="rId36"/>
    <p:sldId id="396" r:id="rId37"/>
    <p:sldId id="397" r:id="rId38"/>
    <p:sldId id="408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72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87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2001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716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895" autoAdjust="0"/>
  </p:normalViewPr>
  <p:slideViewPr>
    <p:cSldViewPr>
      <p:cViewPr varScale="1">
        <p:scale>
          <a:sx n="92" d="100"/>
          <a:sy n="92" d="100"/>
        </p:scale>
        <p:origin x="9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5A59D-70F8-D247-82DD-BA5A6D366B3E}" type="datetimeFigureOut">
              <a:rPr lang="en-US" smtClean="0"/>
              <a:pPr/>
              <a:t>10/22/2015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35223-E47F-1946-8A6D-4B121950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07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523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7494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288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84878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8799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253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836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9122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34977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90728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284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149351"/>
            <a:ext cx="1959769" cy="317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149351"/>
            <a:ext cx="5822156" cy="317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7931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15050" cy="5851525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786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614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989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97126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55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965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08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61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04400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65680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9004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7682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614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872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833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68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07374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190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099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4201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6039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095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4870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60098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2851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170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5901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0876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1575" y="1949450"/>
            <a:ext cx="1726406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5131" y="1949450"/>
            <a:ext cx="1726406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423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716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246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909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54879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53383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28695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1100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092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8880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108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1802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5563" y="1949450"/>
            <a:ext cx="1885950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150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8076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54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949450"/>
            <a:ext cx="3890963" cy="42735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26914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7297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76305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88955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0016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239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48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058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3350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86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7980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984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70" y="177800"/>
            <a:ext cx="1959769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51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8747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43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1626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497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31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57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037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45128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821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6531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19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4135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8626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148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0097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889000"/>
            <a:ext cx="3890963" cy="50736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889000"/>
            <a:ext cx="3890963" cy="50736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799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42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02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3530601"/>
            <a:ext cx="3890963" cy="793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3530601"/>
            <a:ext cx="3890963" cy="793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584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6202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81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66505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2524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8801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115050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60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1209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6444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3593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608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7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643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2369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2669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7430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46318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89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7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775200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2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77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446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74724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24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0580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5202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170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219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9082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22154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287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7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775200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272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010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8805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3474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06720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371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65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726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470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1654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83304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27855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618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1475" y="1073149"/>
            <a:ext cx="1176338" cy="46926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073149"/>
            <a:ext cx="3471863" cy="46926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745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9801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982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03696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40937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3713" y="3448050"/>
            <a:ext cx="2324100" cy="231775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2922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562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741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023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02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5848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9277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1475" y="1073149"/>
            <a:ext cx="1176338" cy="46926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073149"/>
            <a:ext cx="3471863" cy="46926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1333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216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55564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2693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3"/>
            <a:ext cx="7772400" cy="150018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151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6" y="1600200"/>
            <a:ext cx="4086225" cy="4525963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816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38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3"/>
            <a:ext cx="4041576" cy="63976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628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2860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50835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114" cy="1162051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1"/>
            <a:ext cx="5111948" cy="585311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114" cy="46910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39257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1"/>
            <a:ext cx="5486400" cy="56673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2355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548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115050" cy="5948363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22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149350"/>
            <a:ext cx="7839075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3530601"/>
            <a:ext cx="7839075" cy="79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578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5247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1916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858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573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287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6002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716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949450"/>
            <a:ext cx="3829050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1949450"/>
            <a:ext cx="7839075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81576" y="1949450"/>
            <a:ext cx="3509963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949450"/>
            <a:ext cx="3829050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77800"/>
            <a:ext cx="7839075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1949450"/>
            <a:ext cx="7839075" cy="42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00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673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3342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0011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668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382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097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811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526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2089151"/>
            <a:ext cx="783907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889000"/>
            <a:ext cx="7839075" cy="507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00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6738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33425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00113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668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382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097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811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526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5181600"/>
            <a:ext cx="783907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5181600"/>
            <a:ext cx="783907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0731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4480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0731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448050"/>
            <a:ext cx="4705350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33450" y="177800"/>
            <a:ext cx="7277100" cy="172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578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5247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1916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858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573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287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6002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716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/>
          </p:cNvSpPr>
          <p:nvPr/>
        </p:nvSpPr>
        <p:spPr bwMode="auto">
          <a:xfrm>
            <a:off x="0" y="0"/>
            <a:ext cx="9186863" cy="68834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63" name="Rectangle 3"/>
          <p:cNvSpPr>
            <a:spLocks/>
          </p:cNvSpPr>
          <p:nvPr/>
        </p:nvSpPr>
        <p:spPr bwMode="auto">
          <a:xfrm>
            <a:off x="251520" y="867048"/>
            <a:ext cx="8640959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96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Silencing </a:t>
            </a:r>
            <a:r>
              <a:rPr lang="en-US" sz="9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</a:t>
            </a:r>
          </a:p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social  media </a:t>
            </a:r>
            <a:r>
              <a:rPr lang="en-US" sz="6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jungle</a:t>
            </a:r>
            <a:endParaRPr lang="en-US" sz="6600" dirty="0">
              <a:solidFill>
                <a:srgbClr val="FFFFFF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998935" y="2348880"/>
            <a:ext cx="7164586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" name="Picture 44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15364" name="Picture 4" descr="http://www.olsenpartnership.com/sites/default/files/images/blog/social_med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2924944"/>
            <a:ext cx="4999413" cy="298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1"/>
      <p:bldP spid="921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yssa.schipani\Desktop\CLIENT_PROJECTS\tony\iStock_000042829194_Large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" y="0"/>
            <a:ext cx="9144000" cy="6237312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0" y="0"/>
            <a:ext cx="9143999" cy="6883400"/>
          </a:xfrm>
          <a:prstGeom prst="rect">
            <a:avLst/>
          </a:prstGeom>
          <a:solidFill>
            <a:srgbClr val="000000">
              <a:alpha val="59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 rot="10800000" flipH="1">
            <a:off x="0" y="5543883"/>
            <a:ext cx="9186863" cy="1053468"/>
          </a:xfrm>
          <a:prstGeom prst="rect">
            <a:avLst/>
          </a:prstGeom>
          <a:solidFill>
            <a:schemeClr val="accent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0" y="5733256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QUESTIONERS</a:t>
            </a:r>
            <a:endParaRPr lang="en-US" sz="6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0" name="Picture 9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/>
          </p:cNvSpPr>
          <p:nvPr/>
        </p:nvSpPr>
        <p:spPr bwMode="auto">
          <a:xfrm>
            <a:off x="0" y="-27384"/>
            <a:ext cx="9186863" cy="68834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7846" y="798367"/>
            <a:ext cx="3804468" cy="780631"/>
            <a:chOff x="4795838" y="801885"/>
            <a:chExt cx="3804468" cy="779265"/>
          </a:xfrm>
        </p:grpSpPr>
        <p:sp>
          <p:nvSpPr>
            <p:cNvPr id="63500" name="Rectangle 12"/>
            <p:cNvSpPr>
              <a:spLocks/>
            </p:cNvSpPr>
            <p:nvPr/>
          </p:nvSpPr>
          <p:spPr bwMode="auto">
            <a:xfrm>
              <a:off x="5481637" y="1257300"/>
              <a:ext cx="3118669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Overly Friendly; only objective is “get the story”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Know what you are and are not willing to say</a:t>
              </a:r>
              <a:endParaRPr lang="en-US" sz="1100" dirty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63501" name="Rectangle 13"/>
            <p:cNvSpPr>
              <a:spLocks/>
            </p:cNvSpPr>
            <p:nvPr/>
          </p:nvSpPr>
          <p:spPr bwMode="auto">
            <a:xfrm>
              <a:off x="5481637" y="851600"/>
              <a:ext cx="26146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The Buddy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63502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63503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3504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1</a:t>
                </a:r>
              </a:p>
            </p:txBody>
          </p:sp>
        </p:grpSp>
      </p:grpSp>
      <p:sp>
        <p:nvSpPr>
          <p:cNvPr id="63515" name="Rectangle 27"/>
          <p:cNvSpPr>
            <a:spLocks/>
          </p:cNvSpPr>
          <p:nvPr/>
        </p:nvSpPr>
        <p:spPr bwMode="auto">
          <a:xfrm>
            <a:off x="323528" y="1052736"/>
            <a:ext cx="4176464" cy="187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6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Types of Questioners</a:t>
            </a:r>
            <a:endParaRPr lang="en-US" sz="6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4572000" y="1628800"/>
            <a:ext cx="0" cy="3528391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51520" y="2780928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36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Be Friendly,  </a:t>
            </a:r>
            <a:r>
              <a:rPr lang="en-US" sz="3600" u="sng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Not</a:t>
            </a:r>
            <a:r>
              <a:rPr lang="en-US" sz="3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friends</a:t>
            </a:r>
            <a:endParaRPr lang="en-US" sz="36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871988" y="1928289"/>
            <a:ext cx="3804468" cy="780631"/>
            <a:chOff x="4795838" y="801885"/>
            <a:chExt cx="3804468" cy="779265"/>
          </a:xfrm>
        </p:grpSpPr>
        <p:sp>
          <p:nvSpPr>
            <p:cNvPr id="49" name="Rectangle 12"/>
            <p:cNvSpPr>
              <a:spLocks/>
            </p:cNvSpPr>
            <p:nvPr/>
          </p:nvSpPr>
          <p:spPr bwMode="auto">
            <a:xfrm>
              <a:off x="5481637" y="1257300"/>
              <a:ext cx="3118669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Rapid fire questions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Pause, think, take your time</a:t>
              </a:r>
              <a:endParaRPr lang="en-US" sz="1100" dirty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50" name="Rectangle 13"/>
            <p:cNvSpPr>
              <a:spLocks/>
            </p:cNvSpPr>
            <p:nvPr/>
          </p:nvSpPr>
          <p:spPr bwMode="auto">
            <a:xfrm>
              <a:off x="5481637" y="851600"/>
              <a:ext cx="26146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Machine Gunner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51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52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2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4871988" y="3091874"/>
            <a:ext cx="3804468" cy="780631"/>
            <a:chOff x="4795838" y="801885"/>
            <a:chExt cx="3804468" cy="779265"/>
          </a:xfrm>
        </p:grpSpPr>
        <p:sp>
          <p:nvSpPr>
            <p:cNvPr id="55" name="Rectangle 12"/>
            <p:cNvSpPr>
              <a:spLocks/>
            </p:cNvSpPr>
            <p:nvPr/>
          </p:nvSpPr>
          <p:spPr bwMode="auto">
            <a:xfrm>
              <a:off x="5481637" y="1257300"/>
              <a:ext cx="3118669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Poison questions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Never repeat negatives, bridge to your message</a:t>
              </a:r>
              <a:endParaRPr lang="en-US" sz="1100" dirty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56" name="Rectangle 13"/>
            <p:cNvSpPr>
              <a:spLocks/>
            </p:cNvSpPr>
            <p:nvPr/>
          </p:nvSpPr>
          <p:spPr bwMode="auto">
            <a:xfrm>
              <a:off x="5481637" y="851600"/>
              <a:ext cx="26146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Dart Thrower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57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58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3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4871988" y="4232545"/>
            <a:ext cx="3804468" cy="780631"/>
            <a:chOff x="4795838" y="801885"/>
            <a:chExt cx="3804468" cy="779265"/>
          </a:xfrm>
        </p:grpSpPr>
        <p:sp>
          <p:nvSpPr>
            <p:cNvPr id="61" name="Rectangle 12"/>
            <p:cNvSpPr>
              <a:spLocks/>
            </p:cNvSpPr>
            <p:nvPr/>
          </p:nvSpPr>
          <p:spPr bwMode="auto">
            <a:xfrm>
              <a:off x="5481637" y="1257300"/>
              <a:ext cx="3118669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Starts easy to throw you off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Stay conversational, don’t let your guard down</a:t>
              </a:r>
              <a:endParaRPr lang="en-US" sz="1100" dirty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5481637" y="851600"/>
              <a:ext cx="26146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Lobber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63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64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4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4871988" y="5384673"/>
            <a:ext cx="3804468" cy="780631"/>
            <a:chOff x="4795838" y="801885"/>
            <a:chExt cx="3804468" cy="779265"/>
          </a:xfrm>
        </p:grpSpPr>
        <p:sp>
          <p:nvSpPr>
            <p:cNvPr id="67" name="Rectangle 12"/>
            <p:cNvSpPr>
              <a:spLocks/>
            </p:cNvSpPr>
            <p:nvPr/>
          </p:nvSpPr>
          <p:spPr bwMode="auto">
            <a:xfrm>
              <a:off x="5481637" y="1257300"/>
              <a:ext cx="3118669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Long pauses, waits for answers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- Stop when you are finished, don’t get sucked in</a:t>
              </a:r>
              <a:endParaRPr lang="en-US" sz="1100" dirty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68" name="Rectangle 13"/>
            <p:cNvSpPr>
              <a:spLocks/>
            </p:cNvSpPr>
            <p:nvPr/>
          </p:nvSpPr>
          <p:spPr bwMode="auto">
            <a:xfrm>
              <a:off x="5481637" y="851600"/>
              <a:ext cx="26146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Hesitant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69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70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5</a:t>
                </a:r>
              </a:p>
            </p:txBody>
          </p:sp>
        </p:grpSp>
      </p:grpSp>
      <p:pic>
        <p:nvPicPr>
          <p:cNvPr id="5122" name="Picture 2" descr="C:\Users\alyssa.schipani\Desktop\CLIENT_PROJECTS\tony\iStock_000034432154_Large.jpg"/>
          <p:cNvPicPr>
            <a:picLocks noChangeAspect="1" noChangeArrowheads="1"/>
          </p:cNvPicPr>
          <p:nvPr/>
        </p:nvPicPr>
        <p:blipFill>
          <a:blip r:embed="rId2">
            <a:grayscl/>
            <a:lum bright="-10000"/>
          </a:blip>
          <a:stretch>
            <a:fillRect/>
          </a:stretch>
        </p:blipFill>
        <p:spPr bwMode="auto">
          <a:xfrm>
            <a:off x="699838" y="3861048"/>
            <a:ext cx="2936058" cy="2088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reeform 1"/>
          <p:cNvSpPr>
            <a:spLocks/>
          </p:cNvSpPr>
          <p:nvPr/>
        </p:nvSpPr>
        <p:spPr bwMode="auto">
          <a:xfrm flipH="1">
            <a:off x="3059832" y="0"/>
            <a:ext cx="6084168" cy="6858000"/>
          </a:xfrm>
          <a:custGeom>
            <a:avLst/>
            <a:gdLst>
              <a:gd name="T0" fmla="*/ 4503 w 21600"/>
              <a:gd name="T1" fmla="*/ 0 h 21600"/>
              <a:gd name="T2" fmla="*/ 0 w 21600"/>
              <a:gd name="T3" fmla="*/ 0 h 21600"/>
              <a:gd name="T4" fmla="*/ 17092 w 21600"/>
              <a:gd name="T5" fmla="*/ 21600 h 21600"/>
              <a:gd name="T6" fmla="*/ 21600 w 21600"/>
              <a:gd name="T7" fmla="*/ 21600 h 21600"/>
              <a:gd name="T8" fmla="*/ 4503 w 21600"/>
              <a:gd name="T9" fmla="*/ 0 h 21600"/>
              <a:gd name="T10" fmla="*/ 4503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4503" y="0"/>
                </a:moveTo>
                <a:lnTo>
                  <a:pt x="0" y="0"/>
                </a:lnTo>
                <a:lnTo>
                  <a:pt x="17092" y="21600"/>
                </a:lnTo>
                <a:lnTo>
                  <a:pt x="21600" y="21600"/>
                </a:lnTo>
                <a:lnTo>
                  <a:pt x="4503" y="0"/>
                </a:lnTo>
                <a:close/>
                <a:moveTo>
                  <a:pt x="4503" y="0"/>
                </a:move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63" name="Oval 3"/>
          <p:cNvSpPr>
            <a:spLocks/>
          </p:cNvSpPr>
          <p:nvPr/>
        </p:nvSpPr>
        <p:spPr bwMode="auto">
          <a:xfrm>
            <a:off x="8028384" y="4869160"/>
            <a:ext cx="628650" cy="629752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5076056" y="1268760"/>
            <a:ext cx="3384376" cy="3312368"/>
            <a:chOff x="0" y="590"/>
            <a:chExt cx="4744" cy="3565"/>
          </a:xfrm>
        </p:grpSpPr>
        <p:sp>
          <p:nvSpPr>
            <p:cNvPr id="66566" name="Oval 6"/>
            <p:cNvSpPr>
              <a:spLocks/>
            </p:cNvSpPr>
            <p:nvPr/>
          </p:nvSpPr>
          <p:spPr bwMode="auto">
            <a:xfrm>
              <a:off x="268" y="769"/>
              <a:ext cx="4188" cy="3146"/>
            </a:xfrm>
            <a:prstGeom prst="ellipse">
              <a:avLst/>
            </a:prstGeom>
            <a:solidFill>
              <a:srgbClr val="000000">
                <a:alpha val="84999"/>
              </a:srgb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567" name="Oval 7"/>
            <p:cNvSpPr>
              <a:spLocks/>
            </p:cNvSpPr>
            <p:nvPr/>
          </p:nvSpPr>
          <p:spPr bwMode="auto">
            <a:xfrm>
              <a:off x="0" y="590"/>
              <a:ext cx="4744" cy="3565"/>
            </a:xfrm>
            <a:prstGeom prst="ellipse">
              <a:avLst/>
            </a:prstGeom>
            <a:noFill/>
            <a:ln w="38100" cap="rnd">
              <a:solidFill>
                <a:schemeClr val="tx1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6578" name="Oval 18"/>
          <p:cNvSpPr>
            <a:spLocks/>
          </p:cNvSpPr>
          <p:nvPr/>
        </p:nvSpPr>
        <p:spPr bwMode="auto">
          <a:xfrm>
            <a:off x="4371976" y="4950470"/>
            <a:ext cx="1076325" cy="1078212"/>
          </a:xfrm>
          <a:prstGeom prst="ellipse">
            <a:avLst/>
          </a:prstGeom>
          <a:solidFill>
            <a:srgbClr val="CDCDCD">
              <a:alpha val="84999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4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79" name="Oval 19"/>
          <p:cNvSpPr>
            <a:spLocks/>
          </p:cNvSpPr>
          <p:nvPr/>
        </p:nvSpPr>
        <p:spPr bwMode="auto">
          <a:xfrm>
            <a:off x="6516216" y="5517232"/>
            <a:ext cx="185738" cy="186064"/>
          </a:xfrm>
          <a:prstGeom prst="ellipse">
            <a:avLst/>
          </a:prstGeom>
          <a:solidFill>
            <a:srgbClr val="CDCDCD">
              <a:alpha val="84999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4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80" name="Oval 20"/>
          <p:cNvSpPr>
            <a:spLocks/>
          </p:cNvSpPr>
          <p:nvPr/>
        </p:nvSpPr>
        <p:spPr bwMode="auto">
          <a:xfrm>
            <a:off x="7043738" y="4336466"/>
            <a:ext cx="666750" cy="667919"/>
          </a:xfrm>
          <a:prstGeom prst="ellipse">
            <a:avLst/>
          </a:prstGeom>
          <a:noFill/>
          <a:ln w="127000" cap="flat">
            <a:solidFill>
              <a:srgbClr val="E6E6E6">
                <a:alpha val="84999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2" name="Picture 12"/>
          <p:cNvPicPr>
            <a:picLocks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55256"/>
            <a:ext cx="4089201" cy="83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>
            <a:spLocks/>
          </p:cNvSpPr>
          <p:nvPr/>
        </p:nvSpPr>
        <p:spPr bwMode="auto">
          <a:xfrm>
            <a:off x="0" y="404664"/>
            <a:ext cx="608416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QUESTION  pitfalls</a:t>
            </a:r>
            <a:endParaRPr lang="en-US" sz="6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64088" y="2132856"/>
            <a:ext cx="280831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 questions</a:t>
            </a:r>
          </a:p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don’t  hurt you.</a:t>
            </a:r>
          </a:p>
          <a:p>
            <a:pPr>
              <a:lnSpc>
                <a:spcPct val="70000"/>
              </a:lnSpc>
            </a:pPr>
            <a:endParaRPr lang="en-US" sz="2000" dirty="0" smtClean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 answers do!</a:t>
            </a:r>
            <a:endParaRPr lang="en-US" sz="28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0" name="Rectangle 17"/>
          <p:cNvSpPr>
            <a:spLocks/>
          </p:cNvSpPr>
          <p:nvPr/>
        </p:nvSpPr>
        <p:spPr bwMode="auto">
          <a:xfrm>
            <a:off x="611560" y="1844824"/>
            <a:ext cx="3384376" cy="1728192"/>
          </a:xfrm>
          <a:prstGeom prst="rect">
            <a:avLst/>
          </a:prstGeom>
          <a:solidFill>
            <a:schemeClr val="bg1">
              <a:lumMod val="95000"/>
              <a:alpha val="89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17"/>
          <p:cNvSpPr>
            <a:spLocks/>
          </p:cNvSpPr>
          <p:nvPr/>
        </p:nvSpPr>
        <p:spPr bwMode="auto">
          <a:xfrm>
            <a:off x="611560" y="3861048"/>
            <a:ext cx="3384376" cy="1872208"/>
          </a:xfrm>
          <a:prstGeom prst="rect">
            <a:avLst/>
          </a:prstGeom>
          <a:solidFill>
            <a:schemeClr val="bg1">
              <a:lumMod val="95000"/>
              <a:alpha val="89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5" name="Picture 12"/>
          <p:cNvPicPr>
            <a:picLocks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55256"/>
            <a:ext cx="4089201" cy="83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2"/>
          <p:cNvSpPr>
            <a:spLocks/>
          </p:cNvSpPr>
          <p:nvPr/>
        </p:nvSpPr>
        <p:spPr bwMode="auto">
          <a:xfrm>
            <a:off x="755576" y="2708920"/>
            <a:ext cx="35480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Don’t fully listen to the question being asked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Get defensive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Stiffen up, fidget, or look away.</a:t>
            </a:r>
            <a:endParaRPr lang="en-US" sz="1100" dirty="0">
              <a:solidFill>
                <a:schemeClr val="accent4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7" name="Rectangle 2"/>
          <p:cNvSpPr>
            <a:spLocks/>
          </p:cNvSpPr>
          <p:nvPr/>
        </p:nvSpPr>
        <p:spPr bwMode="auto">
          <a:xfrm>
            <a:off x="827583" y="4776440"/>
            <a:ext cx="309634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Tell me the two worst things about being</a:t>
            </a:r>
            <a:b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</a:b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in this show…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Most people give two because they are</a:t>
            </a:r>
            <a:b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</a:br>
            <a:r>
              <a:rPr lang="en-US" sz="1100" dirty="0" smtClean="0">
                <a:solidFill>
                  <a:schemeClr val="accent4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asked for two</a:t>
            </a:r>
          </a:p>
        </p:txBody>
      </p:sp>
      <p:sp>
        <p:nvSpPr>
          <p:cNvPr id="38" name="Rectangle 2"/>
          <p:cNvSpPr>
            <a:spLocks/>
          </p:cNvSpPr>
          <p:nvPr/>
        </p:nvSpPr>
        <p:spPr bwMode="auto">
          <a:xfrm>
            <a:off x="683568" y="1772816"/>
            <a:ext cx="33123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Getting trapped by emotional words or phrases</a:t>
            </a:r>
            <a:endParaRPr lang="en-US" sz="24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9" name="Rectangle 2"/>
          <p:cNvSpPr>
            <a:spLocks/>
          </p:cNvSpPr>
          <p:nvPr/>
        </p:nvSpPr>
        <p:spPr bwMode="auto">
          <a:xfrm>
            <a:off x="683568" y="3789040"/>
            <a:ext cx="33123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Letting the format of the question box you in</a:t>
            </a:r>
            <a:endParaRPr lang="en-US" sz="24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>
            <a:off x="539552" y="1412776"/>
            <a:ext cx="5112568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" name="Picture 20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80" grpId="0" animBg="1"/>
      <p:bldP spid="36" grpId="0" autoUpdateAnimBg="0"/>
      <p:bldP spid="3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/>
          <p:cNvSpPr>
            <a:spLocks/>
          </p:cNvSpPr>
          <p:nvPr/>
        </p:nvSpPr>
        <p:spPr bwMode="auto">
          <a:xfrm>
            <a:off x="0" y="116632"/>
            <a:ext cx="608416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Off the record</a:t>
            </a:r>
            <a:endParaRPr lang="en-US" sz="6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1" name="Picture 2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5" name="Rectangle 3"/>
          <p:cNvSpPr>
            <a:spLocks/>
          </p:cNvSpPr>
          <p:nvPr/>
        </p:nvSpPr>
        <p:spPr bwMode="auto">
          <a:xfrm>
            <a:off x="755576" y="980728"/>
            <a:ext cx="7344816" cy="14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115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No</a:t>
            </a:r>
            <a:r>
              <a:rPr lang="en-US" sz="115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115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such</a:t>
            </a:r>
            <a:r>
              <a:rPr lang="en-US" sz="115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115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thing!</a:t>
            </a:r>
            <a:endParaRPr lang="en-US" sz="115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7" name="Picture 26" descr="don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420888"/>
            <a:ext cx="4193500" cy="414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yssa.schipani\Desktop\CLIENT_PROJECTS\tony\486765445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0" y="0"/>
            <a:ext cx="9143999" cy="6883400"/>
          </a:xfrm>
          <a:prstGeom prst="rect">
            <a:avLst/>
          </a:prstGeom>
          <a:solidFill>
            <a:srgbClr val="000000">
              <a:alpha val="66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 rot="10800000" flipH="1">
            <a:off x="0" y="5543883"/>
            <a:ext cx="9186863" cy="1053468"/>
          </a:xfrm>
          <a:prstGeom prst="rect">
            <a:avLst/>
          </a:prstGeom>
          <a:solidFill>
            <a:schemeClr val="accent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0" y="5733256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QUESTIONS</a:t>
            </a:r>
            <a:endParaRPr lang="en-US" sz="6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0" name="Picture 9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nterview2.jp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325231" y="476672"/>
            <a:ext cx="4207209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AutoShape 15"/>
          <p:cNvSpPr>
            <a:spLocks/>
          </p:cNvSpPr>
          <p:nvPr/>
        </p:nvSpPr>
        <p:spPr bwMode="auto">
          <a:xfrm rot="16200000">
            <a:off x="6228184" y="3645024"/>
            <a:ext cx="2160240" cy="2736304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AutoShape 15"/>
          <p:cNvSpPr>
            <a:spLocks/>
          </p:cNvSpPr>
          <p:nvPr/>
        </p:nvSpPr>
        <p:spPr bwMode="auto">
          <a:xfrm rot="16200000">
            <a:off x="3491880" y="3645024"/>
            <a:ext cx="2160240" cy="2736304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bg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09" name="Rectangle 1"/>
          <p:cNvSpPr>
            <a:spLocks/>
          </p:cNvSpPr>
          <p:nvPr/>
        </p:nvSpPr>
        <p:spPr bwMode="auto">
          <a:xfrm>
            <a:off x="323528" y="260648"/>
            <a:ext cx="33123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9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three</a:t>
            </a:r>
            <a:endParaRPr lang="en-US" sz="96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biggest</a:t>
            </a:r>
            <a:endParaRPr lang="en-US" sz="72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>
              <a:lnSpc>
                <a:spcPct val="70000"/>
              </a:lnSpc>
            </a:pPr>
            <a:r>
              <a:rPr lang="en-US" sz="96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traps</a:t>
            </a:r>
            <a:endParaRPr lang="en-US" sz="96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2" name="AutoShape 15"/>
          <p:cNvSpPr>
            <a:spLocks/>
          </p:cNvSpPr>
          <p:nvPr/>
        </p:nvSpPr>
        <p:spPr bwMode="auto">
          <a:xfrm rot="16200000">
            <a:off x="755576" y="3645024"/>
            <a:ext cx="2160240" cy="2736304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611560" y="4437112"/>
            <a:ext cx="244827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00"/>
              </a:spcBef>
            </a:pPr>
            <a:r>
              <a:rPr lang="en-US" sz="1600" i="1" dirty="0" smtClean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“If the team continues to be plagued by injuries…”</a:t>
            </a:r>
          </a:p>
          <a:p>
            <a:pPr>
              <a:spcBef>
                <a:spcPts val="600"/>
              </a:spcBef>
            </a:pPr>
            <a:endParaRPr lang="en-US" sz="700" dirty="0" smtClean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spcBef>
                <a:spcPts val="600"/>
              </a:spcBef>
            </a:pPr>
            <a:r>
              <a:rPr lang="en-US" sz="1100" dirty="0" smtClean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Never an upside to answering these questions</a:t>
            </a:r>
            <a:endParaRPr lang="en-US" sz="11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395536" y="4005064"/>
            <a:ext cx="280831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Hypothetical questions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5" name="Rectangle 2"/>
          <p:cNvSpPr>
            <a:spLocks/>
          </p:cNvSpPr>
          <p:nvPr/>
        </p:nvSpPr>
        <p:spPr bwMode="auto">
          <a:xfrm>
            <a:off x="3203848" y="4005064"/>
            <a:ext cx="273630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Phrasing of questions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5940152" y="4005064"/>
            <a:ext cx="273630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Negative / emotional words</a:t>
            </a:r>
            <a:endParaRPr lang="en-US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9" name="Rectangle 2"/>
          <p:cNvSpPr>
            <a:spLocks/>
          </p:cNvSpPr>
          <p:nvPr/>
        </p:nvSpPr>
        <p:spPr bwMode="auto">
          <a:xfrm>
            <a:off x="3347863" y="4437112"/>
            <a:ext cx="244827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00"/>
              </a:spcBef>
            </a:pPr>
            <a:r>
              <a:rPr lang="en-US" sz="1600" i="1" dirty="0" smtClean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“Give me two reasons why…”</a:t>
            </a:r>
          </a:p>
          <a:p>
            <a:pPr>
              <a:spcBef>
                <a:spcPts val="600"/>
              </a:spcBef>
            </a:pPr>
            <a:endParaRPr lang="en-US" sz="700" dirty="0" smtClean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spcBef>
                <a:spcPts val="600"/>
              </a:spcBef>
            </a:pPr>
            <a:r>
              <a:rPr lang="en-US" sz="1100" dirty="0" smtClean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Don’t get boxed in by format</a:t>
            </a:r>
            <a:endParaRPr lang="en-US" sz="11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20" name="Rectangle 2"/>
          <p:cNvSpPr>
            <a:spLocks/>
          </p:cNvSpPr>
          <p:nvPr/>
        </p:nvSpPr>
        <p:spPr bwMode="auto">
          <a:xfrm>
            <a:off x="6084167" y="4509120"/>
            <a:ext cx="244827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00"/>
              </a:spcBef>
            </a:pPr>
            <a:r>
              <a:rPr lang="en-US" sz="1600" i="1" dirty="0" smtClean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“You’re old, tired, and can’t deliver…”</a:t>
            </a:r>
          </a:p>
          <a:p>
            <a:pPr>
              <a:spcBef>
                <a:spcPts val="600"/>
              </a:spcBef>
            </a:pPr>
            <a:endParaRPr lang="en-US" sz="700" dirty="0" smtClean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spcBef>
                <a:spcPts val="600"/>
              </a:spcBef>
            </a:pPr>
            <a:r>
              <a:rPr lang="en-US" sz="1100" dirty="0" smtClean="0">
                <a:solidFill>
                  <a:schemeClr val="bg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Don’t stop listening, bridge to your position</a:t>
            </a:r>
            <a:endParaRPr lang="en-US" sz="11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22" name="Picture 21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2" grpId="0" animBg="1"/>
      <p:bldP spid="13" grpId="0" autoUpdateAnimBg="0"/>
      <p:bldP spid="19" grpId="0" autoUpdateAnimBg="0"/>
      <p:bldP spid="2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lyssa.schipani\Desktop\CLIENT_PROJECTS\tony\iStock_000035229474_Large.jpg"/>
          <p:cNvPicPr>
            <a:picLocks noChangeAspect="1" noChangeArrowheads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 bwMode="auto">
          <a:xfrm>
            <a:off x="7388" y="0"/>
            <a:ext cx="9129222" cy="6093756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0" y="0"/>
            <a:ext cx="9143999" cy="6883400"/>
          </a:xfrm>
          <a:prstGeom prst="rect">
            <a:avLst/>
          </a:prstGeom>
          <a:solidFill>
            <a:srgbClr val="000000">
              <a:alpha val="48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 rot="10800000" flipH="1">
            <a:off x="0" y="5543883"/>
            <a:ext cx="9186863" cy="1053468"/>
          </a:xfrm>
          <a:prstGeom prst="rect">
            <a:avLst/>
          </a:prstGeom>
          <a:solidFill>
            <a:schemeClr val="accent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0" y="5733256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answers</a:t>
            </a:r>
            <a:endParaRPr lang="en-US" sz="6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0" name="Picture 9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5"/>
          <p:cNvSpPr>
            <a:spLocks/>
          </p:cNvSpPr>
          <p:nvPr/>
        </p:nvSpPr>
        <p:spPr bwMode="auto">
          <a:xfrm rot="16200000">
            <a:off x="5904148" y="800707"/>
            <a:ext cx="864095" cy="482453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AutoShape 15"/>
          <p:cNvSpPr>
            <a:spLocks/>
          </p:cNvSpPr>
          <p:nvPr/>
        </p:nvSpPr>
        <p:spPr bwMode="auto">
          <a:xfrm rot="16200000">
            <a:off x="5904146" y="2528899"/>
            <a:ext cx="864095" cy="482453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AutoShape 15"/>
          <p:cNvSpPr>
            <a:spLocks/>
          </p:cNvSpPr>
          <p:nvPr/>
        </p:nvSpPr>
        <p:spPr bwMode="auto">
          <a:xfrm rot="16200000">
            <a:off x="5904146" y="1664803"/>
            <a:ext cx="864095" cy="482453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lumMod val="60000"/>
              <a:lumOff val="40000"/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09" name="Rectangle 1"/>
          <p:cNvSpPr>
            <a:spLocks/>
          </p:cNvSpPr>
          <p:nvPr/>
        </p:nvSpPr>
        <p:spPr bwMode="auto">
          <a:xfrm>
            <a:off x="0" y="260648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Strategy to gain </a:t>
            </a:r>
            <a:r>
              <a:rPr lang="en-US" sz="72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power</a:t>
            </a:r>
            <a:endParaRPr lang="en-US" sz="72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2" name="AutoShape 15"/>
          <p:cNvSpPr>
            <a:spLocks/>
          </p:cNvSpPr>
          <p:nvPr/>
        </p:nvSpPr>
        <p:spPr bwMode="auto">
          <a:xfrm rot="16200000">
            <a:off x="5904147" y="-63388"/>
            <a:ext cx="864094" cy="482453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3923926" y="2060847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Never just answer questions</a:t>
            </a:r>
            <a:endParaRPr lang="en-US" sz="2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3" name="Rectangle 2"/>
          <p:cNvSpPr>
            <a:spLocks/>
          </p:cNvSpPr>
          <p:nvPr/>
        </p:nvSpPr>
        <p:spPr bwMode="auto">
          <a:xfrm>
            <a:off x="3923926" y="2924943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Have </a:t>
            </a:r>
            <a:r>
              <a:rPr lang="en-US" sz="2400" u="sng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your</a:t>
            </a:r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key message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4" name="Rectangle 2"/>
          <p:cNvSpPr>
            <a:spLocks/>
          </p:cNvSpPr>
          <p:nvPr/>
        </p:nvSpPr>
        <p:spPr bwMode="auto">
          <a:xfrm>
            <a:off x="3923926" y="3789039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Say it easily, say it often</a:t>
            </a:r>
            <a:endParaRPr lang="en-US" sz="2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8" name="Rectangle 2"/>
          <p:cNvSpPr>
            <a:spLocks/>
          </p:cNvSpPr>
          <p:nvPr/>
        </p:nvSpPr>
        <p:spPr bwMode="auto">
          <a:xfrm>
            <a:off x="3923926" y="4653135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Intentionally incorporate it in remarks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2" name="AutoShape 15"/>
          <p:cNvSpPr>
            <a:spLocks/>
          </p:cNvSpPr>
          <p:nvPr/>
        </p:nvSpPr>
        <p:spPr bwMode="auto">
          <a:xfrm rot="16200000">
            <a:off x="5904146" y="3392995"/>
            <a:ext cx="864095" cy="482453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2"/>
          <p:cNvSpPr>
            <a:spLocks/>
          </p:cNvSpPr>
          <p:nvPr/>
        </p:nvSpPr>
        <p:spPr bwMode="auto">
          <a:xfrm>
            <a:off x="3923926" y="5517231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Focus on positive, downplay negative</a:t>
            </a:r>
            <a:endParaRPr lang="en-US" sz="2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1115616" y="1556792"/>
            <a:ext cx="6880027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2" descr="C:\Users\alyssa.schipani\Desktop\CLIENT_PROJECTS\tony\180407746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467544" y="4149080"/>
            <a:ext cx="2914179" cy="208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Rectangle 1"/>
          <p:cNvSpPr>
            <a:spLocks/>
          </p:cNvSpPr>
          <p:nvPr/>
        </p:nvSpPr>
        <p:spPr bwMode="auto">
          <a:xfrm rot="21041062">
            <a:off x="892033" y="2175777"/>
            <a:ext cx="2463391" cy="1886673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Key message</a:t>
            </a:r>
          </a:p>
          <a:p>
            <a:pPr>
              <a:lnSpc>
                <a:spcPct val="70000"/>
              </a:lnSpc>
            </a:pPr>
            <a:r>
              <a:rPr lang="en-US" sz="60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=</a:t>
            </a:r>
          </a:p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influence</a:t>
            </a:r>
            <a:endParaRPr lang="en-US" sz="3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6" name="Picture 15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0" grpId="0" animBg="1"/>
      <p:bldP spid="12" grpId="0" animBg="1"/>
      <p:bldP spid="14" grpId="0"/>
      <p:bldP spid="23" grpId="0"/>
      <p:bldP spid="24" grpId="0"/>
      <p:bldP spid="28" grpId="0"/>
      <p:bldP spid="32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41"/>
          <p:cNvSpPr>
            <a:spLocks/>
          </p:cNvSpPr>
          <p:nvPr/>
        </p:nvSpPr>
        <p:spPr bwMode="auto">
          <a:xfrm>
            <a:off x="4572000" y="4835072"/>
            <a:ext cx="1152128" cy="1114208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Curved Down Arrow 70"/>
          <p:cNvSpPr/>
          <p:nvPr/>
        </p:nvSpPr>
        <p:spPr bwMode="auto">
          <a:xfrm>
            <a:off x="1115616" y="3356992"/>
            <a:ext cx="4392488" cy="1584176"/>
          </a:xfrm>
          <a:prstGeom prst="curvedDownArrow">
            <a:avLst/>
          </a:prstGeom>
          <a:solidFill>
            <a:schemeClr val="accent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5220072" y="1556792"/>
            <a:ext cx="435292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rgbClr val="4D4D4D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“What I can tell you is...”</a:t>
            </a:r>
          </a:p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rgbClr val="4D4D4D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“In fact…”</a:t>
            </a:r>
          </a:p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rgbClr val="4D4D4D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“What I’m saying is…”</a:t>
            </a:r>
          </a:p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rgbClr val="4D4D4D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“The most important thing is…”</a:t>
            </a:r>
          </a:p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rgbClr val="4D4D4D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“However…”</a:t>
            </a:r>
            <a:endParaRPr lang="en-US" sz="2400" dirty="0">
              <a:solidFill>
                <a:srgbClr val="4D4D4D"/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1" name="Oval 41"/>
          <p:cNvSpPr>
            <a:spLocks/>
          </p:cNvSpPr>
          <p:nvPr/>
        </p:nvSpPr>
        <p:spPr bwMode="auto">
          <a:xfrm>
            <a:off x="683568" y="4797152"/>
            <a:ext cx="1152128" cy="1114208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" name="Rectangle 35"/>
          <p:cNvSpPr>
            <a:spLocks/>
          </p:cNvSpPr>
          <p:nvPr/>
        </p:nvSpPr>
        <p:spPr bwMode="auto">
          <a:xfrm>
            <a:off x="5148064" y="260648"/>
            <a:ext cx="4896544" cy="113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Block reporters’ focus</a:t>
            </a:r>
          </a:p>
          <a:p>
            <a:pPr algn="l">
              <a:lnSpc>
                <a:spcPct val="70000"/>
              </a:lnSpc>
            </a:pPr>
            <a:r>
              <a:rPr lang="en-US" sz="36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then say…</a:t>
            </a:r>
            <a:endParaRPr lang="en-US" sz="36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3" name="Rectangle 37"/>
          <p:cNvSpPr>
            <a:spLocks/>
          </p:cNvSpPr>
          <p:nvPr/>
        </p:nvSpPr>
        <p:spPr bwMode="auto">
          <a:xfrm>
            <a:off x="5220072" y="1268760"/>
            <a:ext cx="3600400" cy="45719"/>
          </a:xfrm>
          <a:prstGeom prst="rect">
            <a:avLst/>
          </a:prstGeom>
          <a:solidFill>
            <a:srgbClr val="FDA53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65" name="Rectangle 1"/>
          <p:cNvSpPr>
            <a:spLocks/>
          </p:cNvSpPr>
          <p:nvPr/>
        </p:nvSpPr>
        <p:spPr bwMode="auto">
          <a:xfrm>
            <a:off x="467544" y="260648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8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blocking</a:t>
            </a:r>
            <a:endParaRPr lang="en-US" sz="88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2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&amp;  </a:t>
            </a:r>
            <a:r>
              <a:rPr lang="en-US" sz="88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bridging</a:t>
            </a:r>
            <a:endParaRPr lang="en-US" sz="88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6" name="Rectangle 35"/>
          <p:cNvSpPr>
            <a:spLocks/>
          </p:cNvSpPr>
          <p:nvPr/>
        </p:nvSpPr>
        <p:spPr bwMode="auto">
          <a:xfrm>
            <a:off x="323528" y="5949280"/>
            <a:ext cx="2592288" cy="7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Their question</a:t>
            </a:r>
            <a:endParaRPr lang="en-US" sz="3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67" name="Picture 7"/>
          <p:cNvPicPr>
            <a:picLocks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5107979"/>
            <a:ext cx="576064" cy="55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35"/>
          <p:cNvSpPr>
            <a:spLocks/>
          </p:cNvSpPr>
          <p:nvPr/>
        </p:nvSpPr>
        <p:spPr bwMode="auto">
          <a:xfrm>
            <a:off x="4211960" y="5949280"/>
            <a:ext cx="2592288" cy="7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Your message</a:t>
            </a:r>
            <a:endParaRPr lang="en-US" sz="3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70" name="Picture 23"/>
          <p:cNvPicPr>
            <a:picLocks noChangeArrowheads="1"/>
          </p:cNvPicPr>
          <p:nvPr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5195112"/>
            <a:ext cx="576064" cy="5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5"/>
          <p:cNvSpPr>
            <a:spLocks/>
          </p:cNvSpPr>
          <p:nvPr/>
        </p:nvSpPr>
        <p:spPr bwMode="auto">
          <a:xfrm>
            <a:off x="2627784" y="3501008"/>
            <a:ext cx="1152128" cy="7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bridge</a:t>
            </a:r>
            <a:endParaRPr lang="en-US" sz="3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4" name="Picture 13" descr="Pikewood-Creative-logo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  <p:bldP spid="61" grpId="0" animBg="1"/>
      <p:bldP spid="66" grpId="0"/>
      <p:bldP spid="68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0" name="Oval 12"/>
          <p:cNvSpPr>
            <a:spLocks/>
          </p:cNvSpPr>
          <p:nvPr/>
        </p:nvSpPr>
        <p:spPr bwMode="auto">
          <a:xfrm>
            <a:off x="4572000" y="2564904"/>
            <a:ext cx="879276" cy="882011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61" name="Oval 13"/>
          <p:cNvSpPr>
            <a:spLocks/>
          </p:cNvSpPr>
          <p:nvPr/>
        </p:nvSpPr>
        <p:spPr bwMode="auto">
          <a:xfrm>
            <a:off x="5652120" y="2924944"/>
            <a:ext cx="1215528" cy="1222476"/>
          </a:xfrm>
          <a:prstGeom prst="ellipse">
            <a:avLst/>
          </a:prstGeom>
          <a:solidFill>
            <a:schemeClr val="accent3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62" name="Rectangle 14"/>
          <p:cNvSpPr>
            <a:spLocks/>
          </p:cNvSpPr>
          <p:nvPr/>
        </p:nvSpPr>
        <p:spPr bwMode="auto">
          <a:xfrm>
            <a:off x="539552" y="1196752"/>
            <a:ext cx="396044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Benefits of</a:t>
            </a:r>
            <a:endParaRPr lang="en-US" sz="48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88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bridging</a:t>
            </a:r>
            <a:endParaRPr lang="en-US" sz="88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grpSp>
        <p:nvGrpSpPr>
          <p:cNvPr id="53264" name="Group 16"/>
          <p:cNvGrpSpPr>
            <a:grpSpLocks/>
          </p:cNvGrpSpPr>
          <p:nvPr/>
        </p:nvGrpSpPr>
        <p:grpSpPr bwMode="auto">
          <a:xfrm>
            <a:off x="4283968" y="332656"/>
            <a:ext cx="2443981" cy="2344899"/>
            <a:chOff x="0" y="0"/>
            <a:chExt cx="2445" cy="2447"/>
          </a:xfrm>
        </p:grpSpPr>
        <p:sp>
          <p:nvSpPr>
            <p:cNvPr id="53265" name="Oval 17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3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66" name="Oval 18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accent2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3270" name="Group 22"/>
          <p:cNvGrpSpPr>
            <a:grpSpLocks/>
          </p:cNvGrpSpPr>
          <p:nvPr/>
        </p:nvGrpSpPr>
        <p:grpSpPr bwMode="auto">
          <a:xfrm>
            <a:off x="4139952" y="4221088"/>
            <a:ext cx="2592288" cy="2520280"/>
            <a:chOff x="0" y="0"/>
            <a:chExt cx="2445" cy="2447"/>
          </a:xfrm>
        </p:grpSpPr>
        <p:sp>
          <p:nvSpPr>
            <p:cNvPr id="53271" name="Oval 23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1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2" name="Oval 24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tx2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3276" name="Group 28"/>
          <p:cNvGrpSpPr>
            <a:grpSpLocks/>
          </p:cNvGrpSpPr>
          <p:nvPr/>
        </p:nvGrpSpPr>
        <p:grpSpPr bwMode="auto">
          <a:xfrm>
            <a:off x="6372200" y="3284984"/>
            <a:ext cx="2160240" cy="2160240"/>
            <a:chOff x="0" y="0"/>
            <a:chExt cx="2445" cy="2447"/>
          </a:xfrm>
        </p:grpSpPr>
        <p:sp>
          <p:nvSpPr>
            <p:cNvPr id="53277" name="Oval 29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2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8" name="Oval 30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accent1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3282" name="Oval 34"/>
          <p:cNvSpPr>
            <a:spLocks/>
          </p:cNvSpPr>
          <p:nvPr/>
        </p:nvSpPr>
        <p:spPr bwMode="auto">
          <a:xfrm>
            <a:off x="6516216" y="1052736"/>
            <a:ext cx="2088232" cy="2088232"/>
          </a:xfrm>
          <a:prstGeom prst="ellipse">
            <a:avLst/>
          </a:prstGeom>
          <a:solidFill>
            <a:schemeClr val="accent4">
              <a:lumMod val="75000"/>
              <a:alpha val="84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4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Rectangle 22"/>
          <p:cNvSpPr>
            <a:spLocks/>
          </p:cNvSpPr>
          <p:nvPr/>
        </p:nvSpPr>
        <p:spPr bwMode="auto">
          <a:xfrm>
            <a:off x="4572000" y="991385"/>
            <a:ext cx="1800200" cy="14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Confirms that the reporter is listening</a:t>
            </a:r>
            <a:endParaRPr lang="en-US" sz="28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2" name="Rectangle 22"/>
          <p:cNvSpPr>
            <a:spLocks/>
          </p:cNvSpPr>
          <p:nvPr/>
        </p:nvSpPr>
        <p:spPr bwMode="auto">
          <a:xfrm>
            <a:off x="6660232" y="1567449"/>
            <a:ext cx="1800200" cy="150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Helps control the interview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3" name="Rectangle 22"/>
          <p:cNvSpPr>
            <a:spLocks/>
          </p:cNvSpPr>
          <p:nvPr/>
        </p:nvSpPr>
        <p:spPr bwMode="auto">
          <a:xfrm>
            <a:off x="6588224" y="3943713"/>
            <a:ext cx="1800200" cy="14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Ends the interview politely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4" name="Rectangle 22"/>
          <p:cNvSpPr>
            <a:spLocks/>
          </p:cNvSpPr>
          <p:nvPr/>
        </p:nvSpPr>
        <p:spPr bwMode="auto">
          <a:xfrm>
            <a:off x="4499992" y="4951825"/>
            <a:ext cx="1800200" cy="14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Makes you seem more approachable</a:t>
            </a:r>
            <a:endParaRPr lang="en-US" sz="28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5" name="Rectangle 22"/>
          <p:cNvSpPr>
            <a:spLocks/>
          </p:cNvSpPr>
          <p:nvPr/>
        </p:nvSpPr>
        <p:spPr bwMode="auto">
          <a:xfrm>
            <a:off x="5076056" y="620688"/>
            <a:ext cx="79208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</a:t>
            </a:r>
            <a:endParaRPr lang="en-US" sz="4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6" name="Rectangle 22"/>
          <p:cNvSpPr>
            <a:spLocks/>
          </p:cNvSpPr>
          <p:nvPr/>
        </p:nvSpPr>
        <p:spPr bwMode="auto">
          <a:xfrm>
            <a:off x="7164288" y="1340768"/>
            <a:ext cx="79208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</a:t>
            </a:r>
            <a:endParaRPr lang="en-US" sz="4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7" name="Rectangle 22"/>
          <p:cNvSpPr>
            <a:spLocks/>
          </p:cNvSpPr>
          <p:nvPr/>
        </p:nvSpPr>
        <p:spPr bwMode="auto">
          <a:xfrm>
            <a:off x="7020272" y="3573016"/>
            <a:ext cx="79208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</a:t>
            </a:r>
            <a:endParaRPr lang="en-US" sz="4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8" name="Rectangle 22"/>
          <p:cNvSpPr>
            <a:spLocks/>
          </p:cNvSpPr>
          <p:nvPr/>
        </p:nvSpPr>
        <p:spPr bwMode="auto">
          <a:xfrm>
            <a:off x="5004048" y="4581128"/>
            <a:ext cx="79208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</a:t>
            </a:r>
            <a:endParaRPr lang="en-US" sz="4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9" name="Rectangle 14"/>
          <p:cNvSpPr>
            <a:spLocks/>
          </p:cNvSpPr>
          <p:nvPr/>
        </p:nvSpPr>
        <p:spPr bwMode="auto">
          <a:xfrm>
            <a:off x="611560" y="2564904"/>
            <a:ext cx="417646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32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What is the greatest</a:t>
            </a:r>
          </a:p>
          <a:p>
            <a:pPr>
              <a:lnSpc>
                <a:spcPct val="70000"/>
              </a:lnSpc>
            </a:pPr>
            <a:r>
              <a:rPr lang="en-US" sz="48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benefit of the</a:t>
            </a:r>
            <a:r>
              <a:rPr lang="en-US" sz="2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/>
            </a:r>
            <a:br>
              <a:rPr lang="en-US" sz="2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</a:br>
            <a:r>
              <a:rPr lang="en-US" sz="2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32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“bridging technique”?</a:t>
            </a:r>
            <a:endParaRPr lang="en-US" sz="54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0" name="Rectangle 38"/>
          <p:cNvSpPr>
            <a:spLocks/>
          </p:cNvSpPr>
          <p:nvPr/>
        </p:nvSpPr>
        <p:spPr bwMode="auto">
          <a:xfrm flipV="1">
            <a:off x="546174" y="2636909"/>
            <a:ext cx="4097834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2" name="Picture 51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53" name="Picture 52" descr="interview2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39552" y="4509120"/>
            <a:ext cx="2696929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5" name="Rectangle 3"/>
          <p:cNvSpPr>
            <a:spLocks/>
          </p:cNvSpPr>
          <p:nvPr/>
        </p:nvSpPr>
        <p:spPr bwMode="auto">
          <a:xfrm>
            <a:off x="3059832" y="980728"/>
            <a:ext cx="2736304" cy="14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166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say</a:t>
            </a:r>
            <a:endParaRPr lang="en-US" sz="166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971600" y="3212976"/>
            <a:ext cx="69127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239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what</a:t>
            </a:r>
            <a:r>
              <a:rPr lang="en-US" sz="239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?</a:t>
            </a:r>
            <a:endParaRPr lang="en-US" sz="239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/>
          </p:cNvSpPr>
          <p:nvPr/>
        </p:nvSpPr>
        <p:spPr bwMode="auto">
          <a:xfrm rot="10800000" flipH="1">
            <a:off x="0" y="5517231"/>
            <a:ext cx="9144000" cy="134076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 rot="10800000" flipH="1">
            <a:off x="0" y="4005063"/>
            <a:ext cx="9144000" cy="1512167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 rot="10800000" flipH="1">
            <a:off x="1" y="2375528"/>
            <a:ext cx="9144000" cy="1629535"/>
          </a:xfrm>
          <a:prstGeom prst="rect">
            <a:avLst/>
          </a:prstGeom>
          <a:solidFill>
            <a:schemeClr val="accent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3"/>
          <p:cNvSpPr>
            <a:spLocks/>
          </p:cNvSpPr>
          <p:nvPr/>
        </p:nvSpPr>
        <p:spPr bwMode="auto">
          <a:xfrm>
            <a:off x="0" y="476672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8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ABC  </a:t>
            </a:r>
            <a:r>
              <a:rPr lang="en-US" sz="88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Formula</a:t>
            </a:r>
            <a:endParaRPr lang="en-US" sz="88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5" name="Rectangle 17"/>
          <p:cNvSpPr>
            <a:spLocks/>
          </p:cNvSpPr>
          <p:nvPr/>
        </p:nvSpPr>
        <p:spPr bwMode="auto">
          <a:xfrm>
            <a:off x="0" y="1340768"/>
            <a:ext cx="9144000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8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For handling difficult questions</a:t>
            </a:r>
            <a:endParaRPr lang="en-US" sz="48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8" name="Oval 12"/>
          <p:cNvSpPr>
            <a:spLocks/>
          </p:cNvSpPr>
          <p:nvPr/>
        </p:nvSpPr>
        <p:spPr bwMode="auto">
          <a:xfrm>
            <a:off x="539552" y="2708920"/>
            <a:ext cx="1080120" cy="1080120"/>
          </a:xfrm>
          <a:prstGeom prst="ellipse">
            <a:avLst/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755576" y="2780928"/>
            <a:ext cx="72008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85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</a:t>
            </a:r>
            <a:endParaRPr lang="en-US" sz="85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0" name="Oval 12"/>
          <p:cNvSpPr>
            <a:spLocks/>
          </p:cNvSpPr>
          <p:nvPr/>
        </p:nvSpPr>
        <p:spPr bwMode="auto">
          <a:xfrm>
            <a:off x="539552" y="42210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755576" y="4395440"/>
            <a:ext cx="72008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85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</a:t>
            </a:r>
            <a:endParaRPr lang="en-US" sz="85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2" name="Oval 12"/>
          <p:cNvSpPr>
            <a:spLocks/>
          </p:cNvSpPr>
          <p:nvPr/>
        </p:nvSpPr>
        <p:spPr bwMode="auto">
          <a:xfrm>
            <a:off x="539552" y="5691584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683568" y="5835600"/>
            <a:ext cx="72008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85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</a:t>
            </a:r>
            <a:endParaRPr lang="en-US" sz="85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1547664" y="2492896"/>
            <a:ext cx="7524328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32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Acknowledge their opinions / emotions without agreeing with them</a:t>
            </a:r>
            <a:endParaRPr lang="en-US" sz="28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9672" y="3180862"/>
            <a:ext cx="7524328" cy="68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endParaRPr lang="en-US" sz="2800" dirty="0" smtClean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>
              <a:lnSpc>
                <a:spcPct val="70000"/>
              </a:lnSpc>
            </a:pPr>
            <a:r>
              <a:rPr lang="en-US" sz="2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“I understand why they might think that…”</a:t>
            </a:r>
            <a:endParaRPr lang="en-US" sz="2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1619672" y="4077072"/>
            <a:ext cx="7344816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Bridge to your point of view</a:t>
            </a:r>
            <a:endParaRPr lang="en-US" sz="3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75656" y="4653136"/>
            <a:ext cx="752432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endParaRPr lang="en-US" sz="2800" dirty="0" smtClean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>
              <a:lnSpc>
                <a:spcPct val="7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“…but the board’s goal was to…”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 bwMode="auto">
          <a:xfrm>
            <a:off x="1619672" y="5589240"/>
            <a:ext cx="7524328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Concisely state your key message</a:t>
            </a:r>
            <a:endParaRPr lang="en-US" sz="3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9" name="Picture 18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458" grpId="0" animBg="1"/>
      <p:bldP spid="19459" grpId="0" animBg="1"/>
      <p:bldP spid="8" grpId="1" animBg="1"/>
      <p:bldP spid="10" grpId="1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/>
          </p:cNvSpPr>
          <p:nvPr/>
        </p:nvSpPr>
        <p:spPr bwMode="auto">
          <a:xfrm rot="10800000" flipH="1">
            <a:off x="0" y="2636911"/>
            <a:ext cx="9144000" cy="882607"/>
          </a:xfrm>
          <a:prstGeom prst="rect">
            <a:avLst/>
          </a:prstGeom>
          <a:solidFill>
            <a:schemeClr val="accent4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3" name="Rectangle 1"/>
          <p:cNvSpPr>
            <a:spLocks/>
          </p:cNvSpPr>
          <p:nvPr/>
        </p:nvSpPr>
        <p:spPr bwMode="auto">
          <a:xfrm>
            <a:off x="5580112" y="3737116"/>
            <a:ext cx="1581150" cy="2500196"/>
          </a:xfrm>
          <a:prstGeom prst="rect">
            <a:avLst/>
          </a:prstGeom>
          <a:solidFill>
            <a:srgbClr val="FAFAFA"/>
          </a:solidFill>
          <a:ln w="25400" cap="flat">
            <a:solidFill>
              <a:srgbClr val="E6E6E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4" name="Rectangle 2"/>
          <p:cNvSpPr>
            <a:spLocks/>
          </p:cNvSpPr>
          <p:nvPr/>
        </p:nvSpPr>
        <p:spPr bwMode="auto">
          <a:xfrm>
            <a:off x="3779912" y="3737116"/>
            <a:ext cx="1581150" cy="2500196"/>
          </a:xfrm>
          <a:prstGeom prst="rect">
            <a:avLst/>
          </a:prstGeom>
          <a:solidFill>
            <a:srgbClr val="F5F5F5"/>
          </a:solidFill>
          <a:ln w="254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5" name="Rectangle 3"/>
          <p:cNvSpPr>
            <a:spLocks/>
          </p:cNvSpPr>
          <p:nvPr/>
        </p:nvSpPr>
        <p:spPr bwMode="auto">
          <a:xfrm>
            <a:off x="1979712" y="3737116"/>
            <a:ext cx="1581150" cy="2500196"/>
          </a:xfrm>
          <a:prstGeom prst="rect">
            <a:avLst/>
          </a:prstGeom>
          <a:solidFill>
            <a:srgbClr val="FAFAFA"/>
          </a:solidFill>
          <a:ln w="25400" cap="flat">
            <a:solidFill>
              <a:srgbClr val="E6E6E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6" name="Rectangle 4"/>
          <p:cNvSpPr>
            <a:spLocks/>
          </p:cNvSpPr>
          <p:nvPr/>
        </p:nvSpPr>
        <p:spPr bwMode="auto">
          <a:xfrm>
            <a:off x="179512" y="3737116"/>
            <a:ext cx="1581150" cy="2500196"/>
          </a:xfrm>
          <a:prstGeom prst="rect">
            <a:avLst/>
          </a:prstGeom>
          <a:solidFill>
            <a:srgbClr val="F5F5F5"/>
          </a:solidFill>
          <a:ln w="254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54288" name="Rectangle 16"/>
          <p:cNvSpPr>
            <a:spLocks/>
          </p:cNvSpPr>
          <p:nvPr/>
        </p:nvSpPr>
        <p:spPr bwMode="auto">
          <a:xfrm>
            <a:off x="1691680" y="2872357"/>
            <a:ext cx="5948363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Take time to think</a:t>
            </a:r>
            <a:endParaRPr lang="en-US" sz="4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4294" name="Rectangle 22"/>
          <p:cNvSpPr>
            <a:spLocks/>
          </p:cNvSpPr>
          <p:nvPr/>
        </p:nvSpPr>
        <p:spPr bwMode="auto">
          <a:xfrm>
            <a:off x="179512" y="3953140"/>
            <a:ext cx="158417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20 second rule</a:t>
            </a:r>
            <a:endParaRPr lang="en-US" sz="32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6" name="Rectangle 4"/>
          <p:cNvSpPr>
            <a:spLocks/>
          </p:cNvSpPr>
          <p:nvPr/>
        </p:nvSpPr>
        <p:spPr bwMode="auto">
          <a:xfrm>
            <a:off x="7383338" y="3737116"/>
            <a:ext cx="1581150" cy="2500196"/>
          </a:xfrm>
          <a:prstGeom prst="rect">
            <a:avLst/>
          </a:prstGeom>
          <a:solidFill>
            <a:srgbClr val="F5F5F5"/>
          </a:solidFill>
          <a:ln w="254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79512" y="4961252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Only add detail if there’s time, interest,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need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8" name="Rectangle 22"/>
          <p:cNvSpPr>
            <a:spLocks/>
          </p:cNvSpPr>
          <p:nvPr/>
        </p:nvSpPr>
        <p:spPr bwMode="auto">
          <a:xfrm>
            <a:off x="1979712" y="3861048"/>
            <a:ext cx="158417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Be Precise</a:t>
            </a:r>
            <a:endParaRPr lang="en-US" sz="32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9712" y="4941168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General answers convince no one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40" name="Rectangle 22"/>
          <p:cNvSpPr>
            <a:spLocks/>
          </p:cNvSpPr>
          <p:nvPr/>
        </p:nvSpPr>
        <p:spPr bwMode="auto">
          <a:xfrm>
            <a:off x="3779912" y="3953140"/>
            <a:ext cx="158417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Don’t be baited</a:t>
            </a:r>
            <a:endParaRPr lang="en-US" sz="32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79912" y="496125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</a:rPr>
              <a:t>Losing your cool loses power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42" name="Rectangle 22"/>
          <p:cNvSpPr>
            <a:spLocks/>
          </p:cNvSpPr>
          <p:nvPr/>
        </p:nvSpPr>
        <p:spPr bwMode="auto">
          <a:xfrm>
            <a:off x="5580112" y="3953140"/>
            <a:ext cx="158417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Avoid Jargon</a:t>
            </a:r>
            <a:endParaRPr lang="en-US" sz="32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0112" y="496125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Use words casual fans understand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44" name="Rectangle 22"/>
          <p:cNvSpPr>
            <a:spLocks/>
          </p:cNvSpPr>
          <p:nvPr/>
        </p:nvSpPr>
        <p:spPr bwMode="auto">
          <a:xfrm>
            <a:off x="7380312" y="3956042"/>
            <a:ext cx="158417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Don’t let your guard down</a:t>
            </a:r>
            <a:endParaRPr lang="en-US" sz="28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80312" y="5024549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You’re always 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6" name="Rectangle 3"/>
          <p:cNvSpPr>
            <a:spLocks/>
          </p:cNvSpPr>
          <p:nvPr/>
        </p:nvSpPr>
        <p:spPr bwMode="auto">
          <a:xfrm>
            <a:off x="3275856" y="692696"/>
            <a:ext cx="6119664" cy="169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0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Pocket guide</a:t>
            </a:r>
          </a:p>
          <a:p>
            <a:pPr algn="l">
              <a:lnSpc>
                <a:spcPct val="70000"/>
              </a:lnSpc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to avoiding </a:t>
            </a:r>
            <a:r>
              <a:rPr lang="en-US" sz="54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misquotes</a:t>
            </a:r>
            <a:endParaRPr lang="en-US" sz="54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49" name="Picture 48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48" name="Picture 47" descr="iStock_000008810724_Large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23528" y="476672"/>
            <a:ext cx="2627784" cy="1751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" grpId="0" animBg="1"/>
      <p:bldP spid="54274" grpId="0" animBg="1"/>
      <p:bldP spid="54275" grpId="0" animBg="1"/>
      <p:bldP spid="54276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/>
          </p:cNvGrpSpPr>
          <p:nvPr/>
        </p:nvGrpSpPr>
        <p:grpSpPr bwMode="auto">
          <a:xfrm flipH="1">
            <a:off x="467544" y="0"/>
            <a:ext cx="2474890" cy="6858000"/>
            <a:chOff x="0" y="0"/>
            <a:chExt cx="14184" cy="8680"/>
          </a:xfrm>
          <a:solidFill>
            <a:schemeClr val="tx2"/>
          </a:solidFill>
        </p:grpSpPr>
        <p:sp>
          <p:nvSpPr>
            <p:cNvPr id="14" name="Freeform 2"/>
            <p:cNvSpPr>
              <a:spLocks/>
            </p:cNvSpPr>
            <p:nvPr/>
          </p:nvSpPr>
          <p:spPr bwMode="auto">
            <a:xfrm>
              <a:off x="0" y="0"/>
              <a:ext cx="12021" cy="8680"/>
            </a:xfrm>
            <a:custGeom>
              <a:avLst/>
              <a:gdLst>
                <a:gd name="T0" fmla="*/ 4503 w 21600"/>
                <a:gd name="T1" fmla="*/ 0 h 21600"/>
                <a:gd name="T2" fmla="*/ 0 w 21600"/>
                <a:gd name="T3" fmla="*/ 0 h 21600"/>
                <a:gd name="T4" fmla="*/ 17092 w 21600"/>
                <a:gd name="T5" fmla="*/ 21600 h 21600"/>
                <a:gd name="T6" fmla="*/ 21600 w 21600"/>
                <a:gd name="T7" fmla="*/ 21600 h 21600"/>
                <a:gd name="T8" fmla="*/ 4503 w 21600"/>
                <a:gd name="T9" fmla="*/ 0 h 21600"/>
                <a:gd name="T10" fmla="*/ 4503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4503" y="0"/>
                  </a:moveTo>
                  <a:lnTo>
                    <a:pt x="0" y="0"/>
                  </a:lnTo>
                  <a:lnTo>
                    <a:pt x="17092" y="21600"/>
                  </a:lnTo>
                  <a:lnTo>
                    <a:pt x="21600" y="21600"/>
                  </a:lnTo>
                  <a:lnTo>
                    <a:pt x="4503" y="0"/>
                  </a:lnTo>
                  <a:close/>
                  <a:moveTo>
                    <a:pt x="450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just"/>
              <a:endParaRPr lang="en-US"/>
            </a:p>
          </p:txBody>
        </p:sp>
        <p:sp>
          <p:nvSpPr>
            <p:cNvPr id="15" name="Freeform 3"/>
            <p:cNvSpPr>
              <a:spLocks/>
            </p:cNvSpPr>
            <p:nvPr/>
          </p:nvSpPr>
          <p:spPr bwMode="auto">
            <a:xfrm>
              <a:off x="2162" y="0"/>
              <a:ext cx="12022" cy="8680"/>
            </a:xfrm>
            <a:custGeom>
              <a:avLst/>
              <a:gdLst>
                <a:gd name="T0" fmla="*/ 4503 w 21600"/>
                <a:gd name="T1" fmla="*/ 0 h 21600"/>
                <a:gd name="T2" fmla="*/ 0 w 21600"/>
                <a:gd name="T3" fmla="*/ 0 h 21600"/>
                <a:gd name="T4" fmla="*/ 17092 w 21600"/>
                <a:gd name="T5" fmla="*/ 21600 h 21600"/>
                <a:gd name="T6" fmla="*/ 21600 w 21600"/>
                <a:gd name="T7" fmla="*/ 21600 h 21600"/>
                <a:gd name="T8" fmla="*/ 4503 w 21600"/>
                <a:gd name="T9" fmla="*/ 0 h 21600"/>
                <a:gd name="T10" fmla="*/ 4503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4503" y="0"/>
                  </a:moveTo>
                  <a:lnTo>
                    <a:pt x="0" y="0"/>
                  </a:lnTo>
                  <a:lnTo>
                    <a:pt x="17092" y="21600"/>
                  </a:lnTo>
                  <a:lnTo>
                    <a:pt x="21600" y="21600"/>
                  </a:lnTo>
                  <a:lnTo>
                    <a:pt x="4503" y="0"/>
                  </a:lnTo>
                  <a:close/>
                  <a:moveTo>
                    <a:pt x="450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just"/>
              <a:endParaRPr lang="en-US"/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5220072" cy="6858000"/>
            <a:chOff x="0" y="0"/>
            <a:chExt cx="14184" cy="8680"/>
          </a:xfrm>
          <a:solidFill>
            <a:srgbClr val="FFC000"/>
          </a:solidFill>
        </p:grpSpPr>
        <p:sp>
          <p:nvSpPr>
            <p:cNvPr id="26626" name="Freeform 2"/>
            <p:cNvSpPr>
              <a:spLocks/>
            </p:cNvSpPr>
            <p:nvPr/>
          </p:nvSpPr>
          <p:spPr bwMode="auto">
            <a:xfrm>
              <a:off x="0" y="0"/>
              <a:ext cx="12021" cy="8680"/>
            </a:xfrm>
            <a:custGeom>
              <a:avLst/>
              <a:gdLst>
                <a:gd name="T0" fmla="*/ 4503 w 21600"/>
                <a:gd name="T1" fmla="*/ 0 h 21600"/>
                <a:gd name="T2" fmla="*/ 0 w 21600"/>
                <a:gd name="T3" fmla="*/ 0 h 21600"/>
                <a:gd name="T4" fmla="*/ 17092 w 21600"/>
                <a:gd name="T5" fmla="*/ 21600 h 21600"/>
                <a:gd name="T6" fmla="*/ 21600 w 21600"/>
                <a:gd name="T7" fmla="*/ 21600 h 21600"/>
                <a:gd name="T8" fmla="*/ 4503 w 21600"/>
                <a:gd name="T9" fmla="*/ 0 h 21600"/>
                <a:gd name="T10" fmla="*/ 4503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4503" y="0"/>
                  </a:moveTo>
                  <a:lnTo>
                    <a:pt x="0" y="0"/>
                  </a:lnTo>
                  <a:lnTo>
                    <a:pt x="17092" y="21600"/>
                  </a:lnTo>
                  <a:lnTo>
                    <a:pt x="21600" y="21600"/>
                  </a:lnTo>
                  <a:lnTo>
                    <a:pt x="4503" y="0"/>
                  </a:lnTo>
                  <a:close/>
                  <a:moveTo>
                    <a:pt x="450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just"/>
              <a:endParaRPr lang="en-US"/>
            </a:p>
          </p:txBody>
        </p:sp>
        <p:sp>
          <p:nvSpPr>
            <p:cNvPr id="26627" name="Freeform 3"/>
            <p:cNvSpPr>
              <a:spLocks/>
            </p:cNvSpPr>
            <p:nvPr/>
          </p:nvSpPr>
          <p:spPr bwMode="auto">
            <a:xfrm>
              <a:off x="2162" y="0"/>
              <a:ext cx="12022" cy="8680"/>
            </a:xfrm>
            <a:custGeom>
              <a:avLst/>
              <a:gdLst>
                <a:gd name="T0" fmla="*/ 4503 w 21600"/>
                <a:gd name="T1" fmla="*/ 0 h 21600"/>
                <a:gd name="T2" fmla="*/ 0 w 21600"/>
                <a:gd name="T3" fmla="*/ 0 h 21600"/>
                <a:gd name="T4" fmla="*/ 17092 w 21600"/>
                <a:gd name="T5" fmla="*/ 21600 h 21600"/>
                <a:gd name="T6" fmla="*/ 21600 w 21600"/>
                <a:gd name="T7" fmla="*/ 21600 h 21600"/>
                <a:gd name="T8" fmla="*/ 4503 w 21600"/>
                <a:gd name="T9" fmla="*/ 0 h 21600"/>
                <a:gd name="T10" fmla="*/ 4503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4503" y="0"/>
                  </a:moveTo>
                  <a:lnTo>
                    <a:pt x="0" y="0"/>
                  </a:lnTo>
                  <a:lnTo>
                    <a:pt x="17092" y="21600"/>
                  </a:lnTo>
                  <a:lnTo>
                    <a:pt x="21600" y="21600"/>
                  </a:lnTo>
                  <a:lnTo>
                    <a:pt x="4503" y="0"/>
                  </a:lnTo>
                  <a:close/>
                  <a:moveTo>
                    <a:pt x="450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just"/>
              <a:endParaRPr lang="en-US"/>
            </a:p>
          </p:txBody>
        </p:sp>
      </p:grpSp>
      <p:sp>
        <p:nvSpPr>
          <p:cNvPr id="34" name="Rectangle 13"/>
          <p:cNvSpPr>
            <a:spLocks/>
          </p:cNvSpPr>
          <p:nvPr/>
        </p:nvSpPr>
        <p:spPr bwMode="auto">
          <a:xfrm>
            <a:off x="5220072" y="3645024"/>
            <a:ext cx="54006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9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speak no</a:t>
            </a:r>
            <a:endParaRPr lang="en-US" sz="8800" dirty="0" smtClean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0" name="Rectangle 1"/>
          <p:cNvSpPr>
            <a:spLocks/>
          </p:cNvSpPr>
          <p:nvPr/>
        </p:nvSpPr>
        <p:spPr bwMode="auto">
          <a:xfrm>
            <a:off x="0" y="260648"/>
            <a:ext cx="91440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n-US" sz="60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1" name="Picture 1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32" name="Rectangle 13"/>
          <p:cNvSpPr>
            <a:spLocks/>
          </p:cNvSpPr>
          <p:nvPr/>
        </p:nvSpPr>
        <p:spPr bwMode="auto">
          <a:xfrm>
            <a:off x="3635896" y="1196752"/>
            <a:ext cx="525658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88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See No</a:t>
            </a:r>
            <a:endParaRPr lang="en-US" sz="9600" dirty="0" smtClean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283968" y="2420888"/>
            <a:ext cx="619268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9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Hear no</a:t>
            </a:r>
          </a:p>
        </p:txBody>
      </p:sp>
      <p:pic>
        <p:nvPicPr>
          <p:cNvPr id="14338" name="Picture 2" descr="http://ih0.redbubble.net/image.25923006.6444/ap,550x550,16x12,1,transparent,t.u3.pn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323528" y="2420888"/>
            <a:ext cx="3601984" cy="2709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413619" y="1700808"/>
            <a:ext cx="4878461" cy="1800200"/>
          </a:xfrm>
          <a:prstGeom prst="rect">
            <a:avLst/>
          </a:prstGeom>
          <a:solidFill>
            <a:srgbClr val="F5F5F5"/>
          </a:solidFill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395536" y="3645024"/>
            <a:ext cx="4896544" cy="936104"/>
          </a:xfrm>
          <a:prstGeom prst="rect">
            <a:avLst/>
          </a:prstGeom>
          <a:solidFill>
            <a:srgbClr val="343434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13619" y="4725144"/>
            <a:ext cx="4878461" cy="864096"/>
          </a:xfrm>
          <a:prstGeom prst="rect">
            <a:avLst/>
          </a:prstGeom>
          <a:solidFill>
            <a:schemeClr val="accent2"/>
          </a:solidFill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63" name="Rectangle 43"/>
          <p:cNvSpPr>
            <a:spLocks/>
          </p:cNvSpPr>
          <p:nvPr/>
        </p:nvSpPr>
        <p:spPr bwMode="auto">
          <a:xfrm>
            <a:off x="1331640" y="1844824"/>
            <a:ext cx="396044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 smtClean="0"/>
              <a:t>of American adults now own a </a:t>
            </a:r>
            <a:r>
              <a:rPr lang="en-US" sz="1400" dirty="0" err="1" smtClean="0"/>
              <a:t>smartphone</a:t>
            </a:r>
            <a:r>
              <a:rPr lang="en-US" sz="1400" dirty="0" smtClean="0"/>
              <a:t> of some kind, up from 35% in the spring of 2011.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400" dirty="0" smtClean="0"/>
              <a:t> A majority of </a:t>
            </a:r>
            <a:r>
              <a:rPr lang="en-US" sz="1400" dirty="0" err="1" smtClean="0"/>
              <a:t>smartphone</a:t>
            </a:r>
            <a:r>
              <a:rPr lang="en-US" sz="1400" dirty="0" smtClean="0"/>
              <a:t> owners use their phone to follow along with breaking news, and to share and be informed about happenings in their local community.</a:t>
            </a:r>
            <a:endParaRPr lang="en-US" sz="1400" dirty="0">
              <a:solidFill>
                <a:schemeClr val="tx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0771" name="Oval 51"/>
          <p:cNvSpPr>
            <a:spLocks/>
          </p:cNvSpPr>
          <p:nvPr/>
        </p:nvSpPr>
        <p:spPr bwMode="auto">
          <a:xfrm>
            <a:off x="467544" y="1772816"/>
            <a:ext cx="738163" cy="72783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74" name="Oval 54"/>
          <p:cNvSpPr>
            <a:spLocks/>
          </p:cNvSpPr>
          <p:nvPr/>
        </p:nvSpPr>
        <p:spPr bwMode="auto">
          <a:xfrm>
            <a:off x="467544" y="3718444"/>
            <a:ext cx="738163" cy="718668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77" name="Oval 57"/>
          <p:cNvSpPr>
            <a:spLocks/>
          </p:cNvSpPr>
          <p:nvPr/>
        </p:nvSpPr>
        <p:spPr bwMode="auto">
          <a:xfrm>
            <a:off x="467544" y="4800231"/>
            <a:ext cx="738163" cy="71700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" name="Rectangle 3"/>
          <p:cNvSpPr>
            <a:spLocks/>
          </p:cNvSpPr>
          <p:nvPr/>
        </p:nvSpPr>
        <p:spPr bwMode="auto">
          <a:xfrm>
            <a:off x="0" y="404664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Connected  </a:t>
            </a:r>
            <a:r>
              <a:rPr lang="en-US" sz="6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society</a:t>
            </a:r>
            <a:endParaRPr lang="en-US" sz="66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>
            <a:off x="1331640" y="1412776"/>
            <a:ext cx="6880027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" name="Rectangle 17"/>
          <p:cNvSpPr>
            <a:spLocks/>
          </p:cNvSpPr>
          <p:nvPr/>
        </p:nvSpPr>
        <p:spPr bwMode="auto">
          <a:xfrm>
            <a:off x="5292080" y="1412776"/>
            <a:ext cx="385192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 rise of the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smartphone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4" name="Picture 23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5" name="Rectangle 2"/>
          <p:cNvSpPr>
            <a:spLocks/>
          </p:cNvSpPr>
          <p:nvPr/>
        </p:nvSpPr>
        <p:spPr bwMode="auto">
          <a:xfrm>
            <a:off x="395536" y="5733256"/>
            <a:ext cx="4896544" cy="936104"/>
          </a:xfrm>
          <a:prstGeom prst="rect">
            <a:avLst/>
          </a:prstGeom>
          <a:solidFill>
            <a:schemeClr val="tx2"/>
          </a:solidFill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29" name="Oval 54"/>
          <p:cNvSpPr>
            <a:spLocks/>
          </p:cNvSpPr>
          <p:nvPr/>
        </p:nvSpPr>
        <p:spPr bwMode="auto">
          <a:xfrm>
            <a:off x="467544" y="5878684"/>
            <a:ext cx="738163" cy="718668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Rectangle 43"/>
          <p:cNvSpPr>
            <a:spLocks/>
          </p:cNvSpPr>
          <p:nvPr/>
        </p:nvSpPr>
        <p:spPr bwMode="auto">
          <a:xfrm>
            <a:off x="1475656" y="3645024"/>
            <a:ext cx="396044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use their phone to share pictures, videos, or commentary about events happening in their community, 35% doing so frequently.</a:t>
            </a:r>
            <a:endParaRPr lang="en-US" sz="14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" name="Rectangle 43"/>
          <p:cNvSpPr>
            <a:spLocks/>
          </p:cNvSpPr>
          <p:nvPr/>
        </p:nvSpPr>
        <p:spPr bwMode="auto">
          <a:xfrm>
            <a:off x="1331640" y="4725144"/>
            <a:ext cx="403244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 smtClean="0"/>
              <a:t>of </a:t>
            </a:r>
            <a:r>
              <a:rPr lang="en-US" sz="1400" dirty="0" err="1" smtClean="0"/>
              <a:t>smartphone</a:t>
            </a:r>
            <a:r>
              <a:rPr lang="en-US" sz="1400" dirty="0" smtClean="0"/>
              <a:t> owners used text messaging at least once over the course of the study period</a:t>
            </a:r>
            <a:endParaRPr lang="en-US" sz="1400" dirty="0">
              <a:solidFill>
                <a:schemeClr val="tx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3" name="Rectangle 43"/>
          <p:cNvSpPr>
            <a:spLocks/>
          </p:cNvSpPr>
          <p:nvPr/>
        </p:nvSpPr>
        <p:spPr bwMode="auto">
          <a:xfrm>
            <a:off x="1259632" y="5733256"/>
            <a:ext cx="396044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of cell owners find themselves checking their phone for messages, alerts, or calls – even when they don’t notice their phone ringing or vibrating.</a:t>
            </a:r>
            <a:endParaRPr lang="en-US" sz="14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4" name="Rectangle 42"/>
          <p:cNvSpPr>
            <a:spLocks/>
          </p:cNvSpPr>
          <p:nvPr/>
        </p:nvSpPr>
        <p:spPr bwMode="auto">
          <a:xfrm>
            <a:off x="611560" y="1988840"/>
            <a:ext cx="64807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64</a:t>
            </a:r>
            <a:r>
              <a:rPr lang="en-US" sz="24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%</a:t>
            </a:r>
            <a:endParaRPr lang="en-US" sz="24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5" name="Rectangle 42"/>
          <p:cNvSpPr>
            <a:spLocks/>
          </p:cNvSpPr>
          <p:nvPr/>
        </p:nvSpPr>
        <p:spPr bwMode="auto">
          <a:xfrm>
            <a:off x="611560" y="3997084"/>
            <a:ext cx="648072" cy="2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67</a:t>
            </a:r>
            <a:r>
              <a:rPr lang="en-US" sz="24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%</a:t>
            </a:r>
            <a:endParaRPr lang="en-US" sz="24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6" name="Rectangle 42"/>
          <p:cNvSpPr>
            <a:spLocks/>
          </p:cNvSpPr>
          <p:nvPr/>
        </p:nvSpPr>
        <p:spPr bwMode="auto">
          <a:xfrm>
            <a:off x="611560" y="5013176"/>
            <a:ext cx="64807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97</a:t>
            </a:r>
            <a:r>
              <a:rPr lang="en-US" sz="24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%</a:t>
            </a:r>
            <a:endParaRPr lang="en-US" sz="24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7" name="Rectangle 42"/>
          <p:cNvSpPr>
            <a:spLocks/>
          </p:cNvSpPr>
          <p:nvPr/>
        </p:nvSpPr>
        <p:spPr bwMode="auto">
          <a:xfrm>
            <a:off x="611560" y="6093296"/>
            <a:ext cx="64807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32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67</a:t>
            </a:r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%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3314" name="Picture 2" descr="http://www.alltechbuzz.net/wp-content/uploads/2014/12/best-smartphones-of-2014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652120" y="3717032"/>
            <a:ext cx="3173388" cy="2001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 animBg="1"/>
      <p:bldP spid="30723" grpId="0" animBg="1"/>
      <p:bldP spid="30763" grpId="0"/>
      <p:bldP spid="30771" grpId="0" animBg="1"/>
      <p:bldP spid="30774" grpId="0" animBg="1"/>
      <p:bldP spid="30777" grpId="0" animBg="1"/>
      <p:bldP spid="25" grpId="0" animBg="1"/>
      <p:bldP spid="29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/>
          </p:cNvSpPr>
          <p:nvPr/>
        </p:nvSpPr>
        <p:spPr bwMode="auto">
          <a:xfrm>
            <a:off x="0" y="-27384"/>
            <a:ext cx="9186863" cy="68834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79512" y="3356992"/>
            <a:ext cx="1068164" cy="924647"/>
            <a:chOff x="0" y="-459"/>
            <a:chExt cx="864" cy="789"/>
          </a:xfrm>
        </p:grpSpPr>
        <p:sp>
          <p:nvSpPr>
            <p:cNvPr id="63503" name="Oval 15"/>
            <p:cNvSpPr>
              <a:spLocks/>
            </p:cNvSpPr>
            <p:nvPr/>
          </p:nvSpPr>
          <p:spPr bwMode="auto">
            <a:xfrm>
              <a:off x="58" y="-459"/>
              <a:ext cx="764" cy="76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504" name="Rectangle 16"/>
            <p:cNvSpPr>
              <a:spLocks/>
            </p:cNvSpPr>
            <p:nvPr/>
          </p:nvSpPr>
          <p:spPr bwMode="auto">
            <a:xfrm>
              <a:off x="0" y="-375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70</a:t>
              </a:r>
              <a:r>
                <a:rPr lang="en-US" sz="2800" dirty="0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%</a:t>
              </a:r>
              <a:endParaRPr lang="en-US" sz="28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sp>
        <p:nvSpPr>
          <p:cNvPr id="63515" name="Rectangle 27"/>
          <p:cNvSpPr>
            <a:spLocks/>
          </p:cNvSpPr>
          <p:nvPr/>
        </p:nvSpPr>
        <p:spPr bwMode="auto">
          <a:xfrm>
            <a:off x="395536" y="259049"/>
            <a:ext cx="5616624" cy="115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6600" dirty="0" err="1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Facebook</a:t>
            </a:r>
            <a:r>
              <a:rPr lang="en-US" sz="6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users</a:t>
            </a:r>
            <a:endParaRPr lang="en-US" sz="66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4572000" y="1628800"/>
            <a:ext cx="0" cy="3528391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79512" y="4941168"/>
            <a:ext cx="1068164" cy="924647"/>
            <a:chOff x="0" y="-459"/>
            <a:chExt cx="864" cy="789"/>
          </a:xfrm>
        </p:grpSpPr>
        <p:sp>
          <p:nvSpPr>
            <p:cNvPr id="52" name="Oval 15"/>
            <p:cNvSpPr>
              <a:spLocks/>
            </p:cNvSpPr>
            <p:nvPr/>
          </p:nvSpPr>
          <p:spPr bwMode="auto">
            <a:xfrm>
              <a:off x="58" y="-459"/>
              <a:ext cx="764" cy="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16"/>
            <p:cNvSpPr>
              <a:spLocks/>
            </p:cNvSpPr>
            <p:nvPr/>
          </p:nvSpPr>
          <p:spPr bwMode="auto">
            <a:xfrm>
              <a:off x="0" y="-375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65</a:t>
              </a:r>
              <a:r>
                <a:rPr lang="en-US" sz="2800" dirty="0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%</a:t>
              </a:r>
              <a:endParaRPr lang="en-US" sz="28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pic>
        <p:nvPicPr>
          <p:cNvPr id="37" name="Picture 36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38" name="object 8"/>
          <p:cNvSpPr/>
          <p:nvPr/>
        </p:nvSpPr>
        <p:spPr>
          <a:xfrm>
            <a:off x="5364088" y="476672"/>
            <a:ext cx="3384376" cy="5688632"/>
          </a:xfrm>
          <a:prstGeom prst="rect">
            <a:avLst/>
          </a:prstGeom>
          <a:blipFill>
            <a:blip r:embed="rId3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Rectangle 43"/>
          <p:cNvSpPr>
            <a:spLocks/>
          </p:cNvSpPr>
          <p:nvPr/>
        </p:nvSpPr>
        <p:spPr bwMode="auto">
          <a:xfrm>
            <a:off x="1331640" y="3212976"/>
            <a:ext cx="30963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say they use </a:t>
            </a:r>
            <a:r>
              <a:rPr lang="en-US" sz="1400" dirty="0" err="1" smtClean="0">
                <a:solidFill>
                  <a:schemeClr val="bg1"/>
                </a:solidFill>
              </a:rPr>
              <a:t>Facebook</a:t>
            </a:r>
            <a:r>
              <a:rPr lang="en-US" sz="1400" dirty="0" smtClean="0">
                <a:solidFill>
                  <a:schemeClr val="bg1"/>
                </a:solidFill>
              </a:rPr>
              <a:t> daily (including 45% who do so several times a day) a significant increase from the 63% who visited daily in August 2013.</a:t>
            </a:r>
            <a:endParaRPr lang="en-US" sz="14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40" name="Rectangle 43"/>
          <p:cNvSpPr>
            <a:spLocks/>
          </p:cNvSpPr>
          <p:nvPr/>
        </p:nvSpPr>
        <p:spPr bwMode="auto">
          <a:xfrm>
            <a:off x="1331640" y="4797152"/>
            <a:ext cx="30963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of </a:t>
            </a:r>
            <a:r>
              <a:rPr lang="en-US" sz="1400" dirty="0" err="1" smtClean="0">
                <a:solidFill>
                  <a:schemeClr val="bg1"/>
                </a:solidFill>
              </a:rPr>
              <a:t>Facebook</a:t>
            </a:r>
            <a:r>
              <a:rPr lang="en-US" sz="1400" dirty="0" smtClean="0">
                <a:solidFill>
                  <a:schemeClr val="bg1"/>
                </a:solidFill>
              </a:rPr>
              <a:t> users frequently or sometimes share, post or comment on </a:t>
            </a:r>
            <a:r>
              <a:rPr lang="en-US" sz="1400" dirty="0" err="1" smtClean="0">
                <a:solidFill>
                  <a:schemeClr val="bg1"/>
                </a:solidFill>
              </a:rPr>
              <a:t>Facebook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41" name="Rectangle 13"/>
          <p:cNvSpPr>
            <a:spLocks/>
          </p:cNvSpPr>
          <p:nvPr/>
        </p:nvSpPr>
        <p:spPr bwMode="auto">
          <a:xfrm>
            <a:off x="395536" y="1556792"/>
            <a:ext cx="424847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0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71</a:t>
            </a:r>
            <a:r>
              <a:rPr lang="en-US" sz="28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%  </a:t>
            </a: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of adult internet users</a:t>
            </a:r>
          </a:p>
          <a:p>
            <a:pPr algn="l">
              <a:lnSpc>
                <a:spcPct val="80000"/>
              </a:lnSpc>
            </a:pPr>
            <a:r>
              <a:rPr lang="en-US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58</a:t>
            </a:r>
            <a:r>
              <a:rPr lang="en-US" sz="28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%  </a:t>
            </a: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of entire adult population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5"/>
          <p:cNvSpPr>
            <a:spLocks/>
          </p:cNvSpPr>
          <p:nvPr/>
        </p:nvSpPr>
        <p:spPr bwMode="auto">
          <a:xfrm rot="16200000">
            <a:off x="4247967" y="-783466"/>
            <a:ext cx="576063" cy="640870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AutoShape 15"/>
          <p:cNvSpPr>
            <a:spLocks/>
          </p:cNvSpPr>
          <p:nvPr/>
        </p:nvSpPr>
        <p:spPr bwMode="auto">
          <a:xfrm rot="16200000">
            <a:off x="4211962" y="980729"/>
            <a:ext cx="648072" cy="640870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AutoShape 15"/>
          <p:cNvSpPr>
            <a:spLocks/>
          </p:cNvSpPr>
          <p:nvPr/>
        </p:nvSpPr>
        <p:spPr bwMode="auto">
          <a:xfrm rot="16200000">
            <a:off x="4103951" y="80628"/>
            <a:ext cx="864095" cy="640870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lumMod val="60000"/>
              <a:lumOff val="40000"/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09" name="Rectangle 1"/>
          <p:cNvSpPr>
            <a:spLocks/>
          </p:cNvSpPr>
          <p:nvPr/>
        </p:nvSpPr>
        <p:spPr bwMode="auto">
          <a:xfrm>
            <a:off x="0" y="44624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Why use </a:t>
            </a:r>
            <a:r>
              <a:rPr lang="en-US" sz="72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social media?</a:t>
            </a:r>
            <a:endParaRPr lang="en-US" sz="72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2" name="AutoShape 15"/>
          <p:cNvSpPr>
            <a:spLocks/>
          </p:cNvSpPr>
          <p:nvPr/>
        </p:nvSpPr>
        <p:spPr bwMode="auto">
          <a:xfrm rot="16200000">
            <a:off x="4247965" y="-1503549"/>
            <a:ext cx="576064" cy="64087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1331640" y="1412776"/>
            <a:ext cx="640871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Get the “real story” out</a:t>
            </a:r>
            <a:endParaRPr lang="en-US" sz="2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3" name="Rectangle 2"/>
          <p:cNvSpPr>
            <a:spLocks/>
          </p:cNvSpPr>
          <p:nvPr/>
        </p:nvSpPr>
        <p:spPr bwMode="auto">
          <a:xfrm>
            <a:off x="1331640" y="2132856"/>
            <a:ext cx="640871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Don’t let rumors run wild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4" name="Rectangle 2"/>
          <p:cNvSpPr>
            <a:spLocks/>
          </p:cNvSpPr>
          <p:nvPr/>
        </p:nvSpPr>
        <p:spPr bwMode="auto">
          <a:xfrm>
            <a:off x="1331640" y="2852936"/>
            <a:ext cx="6408712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Live where your parents (and students) are living</a:t>
            </a:r>
            <a:endParaRPr lang="en-US" sz="2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8" name="Rectangle 2"/>
          <p:cNvSpPr>
            <a:spLocks/>
          </p:cNvSpPr>
          <p:nvPr/>
        </p:nvSpPr>
        <p:spPr bwMode="auto">
          <a:xfrm>
            <a:off x="1331640" y="3861048"/>
            <a:ext cx="640871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it-IT" sz="2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Provide a positive social media “role model”</a:t>
            </a:r>
            <a:endParaRPr lang="en-US" sz="2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2" name="AutoShape 15"/>
          <p:cNvSpPr>
            <a:spLocks/>
          </p:cNvSpPr>
          <p:nvPr/>
        </p:nvSpPr>
        <p:spPr bwMode="auto">
          <a:xfrm rot="16200000">
            <a:off x="4103950" y="1880830"/>
            <a:ext cx="864095" cy="640870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2"/>
          <p:cNvSpPr>
            <a:spLocks/>
          </p:cNvSpPr>
          <p:nvPr/>
        </p:nvSpPr>
        <p:spPr bwMode="auto">
          <a:xfrm>
            <a:off x="1331640" y="4725145"/>
            <a:ext cx="6408711" cy="4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3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Helps you from relying on traditional media to tell your story</a:t>
            </a:r>
            <a:endParaRPr lang="en-US" sz="23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1115616" y="1196752"/>
            <a:ext cx="6880027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" name="Picture 15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17" name="AutoShape 15"/>
          <p:cNvSpPr>
            <a:spLocks/>
          </p:cNvSpPr>
          <p:nvPr/>
        </p:nvSpPr>
        <p:spPr bwMode="auto">
          <a:xfrm rot="16200000">
            <a:off x="4139953" y="2852937"/>
            <a:ext cx="792088" cy="640871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2"/>
          <p:cNvSpPr>
            <a:spLocks/>
          </p:cNvSpPr>
          <p:nvPr/>
        </p:nvSpPr>
        <p:spPr bwMode="auto">
          <a:xfrm>
            <a:off x="1331640" y="5733256"/>
            <a:ext cx="640871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2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Provide an official outlet for positive stories from the classrooms/schools</a:t>
            </a:r>
            <a:endParaRPr lang="en-US" sz="22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1640" y="5096218"/>
            <a:ext cx="6408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4"/>
                </a:solidFill>
              </a:rPr>
              <a:t>* You may actually get some more earned media because they will see the stories</a:t>
            </a:r>
            <a:endParaRPr lang="en-US" sz="1200" b="1" dirty="0">
              <a:solidFill>
                <a:schemeClr val="accent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3356993"/>
            <a:ext cx="640871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4"/>
                </a:solidFill>
              </a:rPr>
              <a:t>* Communicate with them how they communicate with each other</a:t>
            </a:r>
            <a:endParaRPr lang="en-US" sz="12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0" grpId="0" animBg="1"/>
      <p:bldP spid="12" grpId="0" animBg="1"/>
      <p:bldP spid="14" grpId="0"/>
      <p:bldP spid="23" grpId="0"/>
      <p:bldP spid="24" grpId="0"/>
      <p:bldP spid="28" grpId="0"/>
      <p:bldP spid="32" grpId="0" animBg="1"/>
      <p:bldP spid="33" grpId="0"/>
      <p:bldP spid="17" grpId="0" animBg="1"/>
      <p:bldP spid="18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/>
          </p:cNvSpPr>
          <p:nvPr/>
        </p:nvSpPr>
        <p:spPr bwMode="auto">
          <a:xfrm rot="10800000" flipH="1">
            <a:off x="0" y="1007378"/>
            <a:ext cx="9144000" cy="1269493"/>
          </a:xfrm>
          <a:prstGeom prst="rect">
            <a:avLst/>
          </a:prstGeom>
          <a:solidFill>
            <a:schemeClr val="accent5">
              <a:lumMod val="50000"/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Rectangle 3"/>
          <p:cNvSpPr>
            <a:spLocks/>
          </p:cNvSpPr>
          <p:nvPr/>
        </p:nvSpPr>
        <p:spPr bwMode="auto">
          <a:xfrm>
            <a:off x="0" y="146968"/>
            <a:ext cx="608416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Dealing with</a:t>
            </a:r>
            <a:endParaRPr lang="en-US" sz="6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1" name="Picture 2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5" name="Rectangle 3"/>
          <p:cNvSpPr>
            <a:spLocks/>
          </p:cNvSpPr>
          <p:nvPr/>
        </p:nvSpPr>
        <p:spPr bwMode="auto">
          <a:xfrm>
            <a:off x="755576" y="1083072"/>
            <a:ext cx="7344816" cy="14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115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</a:t>
            </a:r>
            <a:r>
              <a:rPr lang="en-US" sz="115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115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trolls!</a:t>
            </a:r>
            <a:endParaRPr lang="en-US" sz="115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1268" name="Picture 4" descr="http://media.bizzmarkblog.com/2015/03/troll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869596" y="2708920"/>
            <a:ext cx="5294692" cy="3363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95536" y="548680"/>
            <a:ext cx="3960440" cy="3744416"/>
            <a:chOff x="0" y="0"/>
            <a:chExt cx="2445" cy="2447"/>
          </a:xfrm>
        </p:grpSpPr>
        <p:sp>
          <p:nvSpPr>
            <p:cNvPr id="10" name="Oval 23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1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24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tx2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54" name="Rectangle 2"/>
          <p:cNvSpPr>
            <a:spLocks/>
          </p:cNvSpPr>
          <p:nvPr/>
        </p:nvSpPr>
        <p:spPr bwMode="auto">
          <a:xfrm rot="10800000" flipH="1">
            <a:off x="1" y="3429000"/>
            <a:ext cx="9144000" cy="1584176"/>
          </a:xfrm>
          <a:prstGeom prst="rect">
            <a:avLst/>
          </a:prstGeom>
          <a:solidFill>
            <a:schemeClr val="accent4">
              <a:lumMod val="75000"/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287016" y="3717032"/>
            <a:ext cx="8856984" cy="10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one who posts a deliberately provocative message to a newsgroup, message board, or social media site with the intention of causing maximum disruption and argument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467544" y="1412776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en-US" sz="72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What is a troll?</a:t>
            </a:r>
          </a:p>
        </p:txBody>
      </p:sp>
      <p:pic>
        <p:nvPicPr>
          <p:cNvPr id="11" name="Picture 1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14" name="Rectangle 2"/>
          <p:cNvSpPr>
            <a:spLocks/>
          </p:cNvSpPr>
          <p:nvPr/>
        </p:nvSpPr>
        <p:spPr bwMode="auto">
          <a:xfrm rot="10800000" flipH="1">
            <a:off x="0" y="5157192"/>
            <a:ext cx="9144000" cy="144015"/>
          </a:xfrm>
          <a:prstGeom prst="rect">
            <a:avLst/>
          </a:prstGeom>
          <a:solidFill>
            <a:schemeClr val="accent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algn="just"/>
            <a:endParaRPr lang="en-US" dirty="0"/>
          </a:p>
        </p:txBody>
      </p:sp>
      <p:pic>
        <p:nvPicPr>
          <p:cNvPr id="10246" name="Picture 6" descr="http://superkroppen.nu/wp-content/uploads/2015/01/troll-path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004048" y="980728"/>
            <a:ext cx="358819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/>
          </p:cNvSpPr>
          <p:nvPr/>
        </p:nvSpPr>
        <p:spPr bwMode="auto">
          <a:xfrm>
            <a:off x="6228184" y="3881132"/>
            <a:ext cx="2592288" cy="2500196"/>
          </a:xfrm>
          <a:prstGeom prst="rect">
            <a:avLst/>
          </a:prstGeom>
          <a:solidFill>
            <a:srgbClr val="F5F5F5"/>
          </a:solidFill>
          <a:ln w="254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" name="Rectangle 2"/>
          <p:cNvSpPr>
            <a:spLocks/>
          </p:cNvSpPr>
          <p:nvPr/>
        </p:nvSpPr>
        <p:spPr bwMode="auto">
          <a:xfrm rot="10800000" flipH="1">
            <a:off x="0" y="2636911"/>
            <a:ext cx="9144000" cy="882607"/>
          </a:xfrm>
          <a:prstGeom prst="rect">
            <a:avLst/>
          </a:prstGeom>
          <a:solidFill>
            <a:schemeClr val="accent4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88" name="Rectangle 16"/>
          <p:cNvSpPr>
            <a:spLocks/>
          </p:cNvSpPr>
          <p:nvPr/>
        </p:nvSpPr>
        <p:spPr bwMode="auto">
          <a:xfrm>
            <a:off x="1691680" y="2872357"/>
            <a:ext cx="5948363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Three levels of engagement</a:t>
            </a:r>
            <a:endParaRPr lang="en-US" sz="4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0" name="Rectangle 22"/>
          <p:cNvSpPr>
            <a:spLocks/>
          </p:cNvSpPr>
          <p:nvPr/>
        </p:nvSpPr>
        <p:spPr bwMode="auto">
          <a:xfrm>
            <a:off x="6228184" y="3933056"/>
            <a:ext cx="259228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3.</a:t>
            </a:r>
          </a:p>
          <a:p>
            <a:pPr>
              <a:lnSpc>
                <a:spcPct val="80000"/>
              </a:lnSpc>
            </a:pPr>
            <a:r>
              <a:rPr lang="en-US" sz="54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respond</a:t>
            </a:r>
            <a:endParaRPr lang="en-US" sz="54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6" name="Rectangle 3"/>
          <p:cNvSpPr>
            <a:spLocks/>
          </p:cNvSpPr>
          <p:nvPr/>
        </p:nvSpPr>
        <p:spPr bwMode="auto">
          <a:xfrm>
            <a:off x="3780928" y="620688"/>
            <a:ext cx="6119664" cy="169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0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Engaging</a:t>
            </a:r>
          </a:p>
          <a:p>
            <a:pPr algn="l">
              <a:lnSpc>
                <a:spcPct val="70000"/>
              </a:lnSpc>
            </a:pPr>
            <a:r>
              <a:rPr lang="en-US" sz="80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with</a:t>
            </a:r>
            <a:r>
              <a:rPr lang="en-US" sz="8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80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trolls</a:t>
            </a:r>
          </a:p>
        </p:txBody>
      </p:sp>
      <p:pic>
        <p:nvPicPr>
          <p:cNvPr id="49" name="Picture 48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3" name="Rectangle 2"/>
          <p:cNvSpPr>
            <a:spLocks/>
          </p:cNvSpPr>
          <p:nvPr/>
        </p:nvSpPr>
        <p:spPr bwMode="auto">
          <a:xfrm>
            <a:off x="3275856" y="3881132"/>
            <a:ext cx="2592288" cy="2500196"/>
          </a:xfrm>
          <a:prstGeom prst="rect">
            <a:avLst/>
          </a:prstGeom>
          <a:solidFill>
            <a:srgbClr val="F5F5F5"/>
          </a:solidFill>
          <a:ln w="254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Rectangle 2"/>
          <p:cNvSpPr>
            <a:spLocks/>
          </p:cNvSpPr>
          <p:nvPr/>
        </p:nvSpPr>
        <p:spPr bwMode="auto">
          <a:xfrm>
            <a:off x="323528" y="3861048"/>
            <a:ext cx="2592288" cy="2500196"/>
          </a:xfrm>
          <a:prstGeom prst="rect">
            <a:avLst/>
          </a:prstGeom>
          <a:solidFill>
            <a:srgbClr val="F5F5F5"/>
          </a:solidFill>
          <a:ln w="25400" cap="flat">
            <a:solidFill>
              <a:srgbClr val="CDCDC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Rectangle 22"/>
          <p:cNvSpPr>
            <a:spLocks/>
          </p:cNvSpPr>
          <p:nvPr/>
        </p:nvSpPr>
        <p:spPr bwMode="auto">
          <a:xfrm>
            <a:off x="3275856" y="3933056"/>
            <a:ext cx="259228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rgbClr val="FFC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2.</a:t>
            </a:r>
          </a:p>
          <a:p>
            <a:pPr>
              <a:lnSpc>
                <a:spcPct val="80000"/>
              </a:lnSpc>
            </a:pPr>
            <a:r>
              <a:rPr lang="en-US" sz="5400" dirty="0" smtClean="0">
                <a:solidFill>
                  <a:srgbClr val="FFC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Hide</a:t>
            </a:r>
            <a:endParaRPr lang="en-US" sz="5400" dirty="0">
              <a:solidFill>
                <a:srgbClr val="FFC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7" name="Rectangle 22"/>
          <p:cNvSpPr>
            <a:spLocks/>
          </p:cNvSpPr>
          <p:nvPr/>
        </p:nvSpPr>
        <p:spPr bwMode="auto">
          <a:xfrm>
            <a:off x="395536" y="3933056"/>
            <a:ext cx="244827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1.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Delete / ban user</a:t>
            </a:r>
            <a:endParaRPr lang="en-US" sz="40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9218" name="Picture 2" descr="http://p1cdn03.thewrap.com/images/2014/02/INTERNET-TROLLS-618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323528" y="332656"/>
            <a:ext cx="2976265" cy="1984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/>
      <p:bldP spid="23" grpId="0" animBg="1"/>
      <p:bldP spid="25" grpId="0" animBg="1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5"/>
          <p:cNvSpPr>
            <a:spLocks/>
          </p:cNvSpPr>
          <p:nvPr/>
        </p:nvSpPr>
        <p:spPr bwMode="auto">
          <a:xfrm rot="16200000">
            <a:off x="6408204" y="3897053"/>
            <a:ext cx="2160242" cy="266429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AutoShape 15"/>
          <p:cNvSpPr>
            <a:spLocks/>
          </p:cNvSpPr>
          <p:nvPr/>
        </p:nvSpPr>
        <p:spPr bwMode="auto">
          <a:xfrm rot="16200000">
            <a:off x="503548" y="3897052"/>
            <a:ext cx="2160240" cy="266429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09" name="Rectangle 1"/>
          <p:cNvSpPr>
            <a:spLocks/>
          </p:cNvSpPr>
          <p:nvPr/>
        </p:nvSpPr>
        <p:spPr bwMode="auto">
          <a:xfrm>
            <a:off x="0" y="260648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72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Delete / ban </a:t>
            </a:r>
            <a:r>
              <a:rPr lang="en-US" sz="72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user</a:t>
            </a:r>
            <a:endParaRPr lang="en-US" sz="72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2" name="AutoShape 15"/>
          <p:cNvSpPr>
            <a:spLocks/>
          </p:cNvSpPr>
          <p:nvPr/>
        </p:nvSpPr>
        <p:spPr bwMode="auto">
          <a:xfrm rot="16200000">
            <a:off x="3455875" y="3897053"/>
            <a:ext cx="2160242" cy="266429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3275856" y="4149080"/>
            <a:ext cx="252028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Inappropriate subject matter</a:t>
            </a:r>
            <a:endParaRPr lang="en-US" sz="36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3" name="Rectangle 2"/>
          <p:cNvSpPr>
            <a:spLocks/>
          </p:cNvSpPr>
          <p:nvPr/>
        </p:nvSpPr>
        <p:spPr bwMode="auto">
          <a:xfrm>
            <a:off x="6156176" y="4149080"/>
            <a:ext cx="266429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harassing</a:t>
            </a:r>
            <a:endParaRPr lang="en-US" sz="3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8" name="Rectangle 2"/>
          <p:cNvSpPr>
            <a:spLocks/>
          </p:cNvSpPr>
          <p:nvPr/>
        </p:nvSpPr>
        <p:spPr bwMode="auto">
          <a:xfrm>
            <a:off x="251520" y="4149080"/>
            <a:ext cx="2664296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profanity</a:t>
            </a:r>
            <a:endParaRPr lang="en-US" sz="40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1115616" y="1556792"/>
            <a:ext cx="6880027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" name="Picture 15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8194" name="Picture 2" descr="http://www.blogclarity.com/wp-content/uploads/2011/09/facebook-ban-user.png"/>
          <p:cNvPicPr>
            <a:picLocks noChangeAspect="1" noChangeArrowheads="1"/>
          </p:cNvPicPr>
          <p:nvPr/>
        </p:nvPicPr>
        <p:blipFill>
          <a:blip r:embed="rId3">
            <a:grayscl/>
            <a:lum bright="-10000" contrast="30000"/>
          </a:blip>
          <a:srcRect/>
          <a:stretch>
            <a:fillRect/>
          </a:stretch>
        </p:blipFill>
        <p:spPr bwMode="auto">
          <a:xfrm>
            <a:off x="1547664" y="1988840"/>
            <a:ext cx="5976664" cy="1658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51920" y="2348880"/>
            <a:ext cx="3960440" cy="3789040"/>
            <a:chOff x="0" y="692"/>
            <a:chExt cx="5576" cy="4189"/>
          </a:xfrm>
        </p:grpSpPr>
        <p:sp>
          <p:nvSpPr>
            <p:cNvPr id="28" name="Oval 8"/>
            <p:cNvSpPr>
              <a:spLocks/>
            </p:cNvSpPr>
            <p:nvPr/>
          </p:nvSpPr>
          <p:spPr bwMode="auto">
            <a:xfrm>
              <a:off x="315" y="905"/>
              <a:ext cx="4922" cy="3698"/>
            </a:xfrm>
            <a:prstGeom prst="ellipse">
              <a:avLst/>
            </a:prstGeom>
            <a:solidFill>
              <a:srgbClr val="000000">
                <a:alpha val="84999"/>
              </a:srgb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Oval 9"/>
            <p:cNvSpPr>
              <a:spLocks/>
            </p:cNvSpPr>
            <p:nvPr/>
          </p:nvSpPr>
          <p:spPr bwMode="auto">
            <a:xfrm>
              <a:off x="0" y="692"/>
              <a:ext cx="5576" cy="4189"/>
            </a:xfrm>
            <a:prstGeom prst="ellipse">
              <a:avLst/>
            </a:prstGeom>
            <a:noFill/>
            <a:ln w="38100" cap="rnd">
              <a:solidFill>
                <a:schemeClr val="tx1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54" name="Rectangle 2"/>
          <p:cNvSpPr>
            <a:spLocks/>
          </p:cNvSpPr>
          <p:nvPr/>
        </p:nvSpPr>
        <p:spPr bwMode="auto">
          <a:xfrm rot="10800000" flipH="1">
            <a:off x="0" y="1700808"/>
            <a:ext cx="9186863" cy="1314656"/>
          </a:xfrm>
          <a:prstGeom prst="rect">
            <a:avLst/>
          </a:prstGeom>
          <a:solidFill>
            <a:schemeClr val="tx2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0" y="1844824"/>
            <a:ext cx="9144000" cy="10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 words of the reckless pierce like swords,</a:t>
            </a:r>
            <a:b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but the tongue of the wise brings healing.</a:t>
            </a:r>
            <a:endParaRPr lang="en-US" sz="3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3923928" y="3429000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en-US" sz="72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Proverbs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en-US" sz="80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12:8</a:t>
            </a:r>
            <a:endParaRPr lang="en-US" sz="80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1" name="Picture 1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/>
          </p:cNvSpPr>
          <p:nvPr/>
        </p:nvSpPr>
        <p:spPr bwMode="auto">
          <a:xfrm>
            <a:off x="5148064" y="1196752"/>
            <a:ext cx="374441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Comment only visible to person who posted it and their friends</a:t>
            </a:r>
          </a:p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Others visiting the page can’t see it</a:t>
            </a:r>
          </a:p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“Removes” the comment, but doesn’t inflame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3" name="Rectangle 37"/>
          <p:cNvSpPr>
            <a:spLocks/>
          </p:cNvSpPr>
          <p:nvPr/>
        </p:nvSpPr>
        <p:spPr bwMode="auto">
          <a:xfrm>
            <a:off x="611560" y="1556792"/>
            <a:ext cx="3960440" cy="72008"/>
          </a:xfrm>
          <a:prstGeom prst="rect">
            <a:avLst/>
          </a:prstGeom>
          <a:solidFill>
            <a:srgbClr val="FDA53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65" name="Rectangle 1"/>
          <p:cNvSpPr>
            <a:spLocks/>
          </p:cNvSpPr>
          <p:nvPr/>
        </p:nvSpPr>
        <p:spPr bwMode="auto">
          <a:xfrm>
            <a:off x="683568" y="260648"/>
            <a:ext cx="216024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8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hide</a:t>
            </a:r>
            <a:endParaRPr lang="en-US" sz="88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4" name="Picture 13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15" name="object 6"/>
          <p:cNvSpPr/>
          <p:nvPr/>
        </p:nvSpPr>
        <p:spPr>
          <a:xfrm>
            <a:off x="323528" y="2060848"/>
            <a:ext cx="4608512" cy="3672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utoUpdateAnimBg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>
            <a:spLocks/>
          </p:cNvSpPr>
          <p:nvPr/>
        </p:nvSpPr>
        <p:spPr bwMode="auto">
          <a:xfrm rot="10800000" flipH="1">
            <a:off x="0" y="2636912"/>
            <a:ext cx="9144000" cy="3384376"/>
          </a:xfrm>
          <a:prstGeom prst="rect">
            <a:avLst/>
          </a:prstGeom>
          <a:solidFill>
            <a:schemeClr val="accent5">
              <a:lumMod val="50000"/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" name="Picture 44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2" name="Rectangle 12"/>
          <p:cNvSpPr>
            <a:spLocks/>
          </p:cNvSpPr>
          <p:nvPr/>
        </p:nvSpPr>
        <p:spPr bwMode="auto">
          <a:xfrm>
            <a:off x="323528" y="4653136"/>
            <a:ext cx="842493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  <a:buFont typeface="Arial" pitchFamily="34" charset="0"/>
              <a:buChar char="•"/>
            </a:pPr>
            <a:r>
              <a:rPr lang="en-US" sz="4400" dirty="0" smtClean="0">
                <a:solidFill>
                  <a:srgbClr val="FFC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 Can help serve to spread your message</a:t>
            </a:r>
            <a:endParaRPr lang="en-US" sz="3600" dirty="0">
              <a:solidFill>
                <a:srgbClr val="FFC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26" name="Rectangle 1"/>
          <p:cNvSpPr>
            <a:spLocks/>
          </p:cNvSpPr>
          <p:nvPr/>
        </p:nvSpPr>
        <p:spPr bwMode="auto">
          <a:xfrm>
            <a:off x="611560" y="1124744"/>
            <a:ext cx="446449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8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respond</a:t>
            </a:r>
            <a:endParaRPr lang="en-US" sz="88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6146" name="Picture 2" descr="http://media1.fdncms.com/boiseweekly/imager/meet-the-online-tracking-device-that-is-vi/u/original/3154895/typing-on-a-keyboard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427984" y="404664"/>
            <a:ext cx="4248472" cy="2748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Rectangle 12"/>
          <p:cNvSpPr>
            <a:spLocks/>
          </p:cNvSpPr>
          <p:nvPr/>
        </p:nvSpPr>
        <p:spPr bwMode="auto">
          <a:xfrm>
            <a:off x="467544" y="3429000"/>
            <a:ext cx="842493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 Address legitimate question or concern</a:t>
            </a:r>
            <a:endParaRPr lang="en-US" sz="36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/>
          </p:cNvSpPr>
          <p:nvPr/>
        </p:nvSpPr>
        <p:spPr bwMode="auto">
          <a:xfrm>
            <a:off x="0" y="-27384"/>
            <a:ext cx="9186863" cy="68834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7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7846" y="942251"/>
            <a:ext cx="3300412" cy="470525"/>
            <a:chOff x="4795838" y="801885"/>
            <a:chExt cx="3300412" cy="469702"/>
          </a:xfrm>
        </p:grpSpPr>
        <p:sp>
          <p:nvSpPr>
            <p:cNvPr id="63501" name="Rectangle 13"/>
            <p:cNvSpPr>
              <a:spLocks/>
            </p:cNvSpPr>
            <p:nvPr/>
          </p:nvSpPr>
          <p:spPr bwMode="auto">
            <a:xfrm>
              <a:off x="5481637" y="851600"/>
              <a:ext cx="2614613" cy="41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Time consuming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63503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3504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1</a:t>
                </a:r>
              </a:p>
            </p:txBody>
          </p:sp>
        </p:grpSp>
      </p:grpSp>
      <p:sp>
        <p:nvSpPr>
          <p:cNvPr id="63515" name="Rectangle 27"/>
          <p:cNvSpPr>
            <a:spLocks/>
          </p:cNvSpPr>
          <p:nvPr/>
        </p:nvSpPr>
        <p:spPr bwMode="auto">
          <a:xfrm>
            <a:off x="467544" y="1052736"/>
            <a:ext cx="4176464" cy="187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6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Social media</a:t>
            </a:r>
          </a:p>
          <a:p>
            <a:pPr algn="l">
              <a:lnSpc>
                <a:spcPct val="70000"/>
              </a:lnSpc>
            </a:pPr>
            <a:r>
              <a:rPr lang="en-US" sz="6600" dirty="0" smtClean="0">
                <a:solidFill>
                  <a:srgbClr val="FFC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Challenges? </a:t>
            </a:r>
            <a:endParaRPr lang="en-US" sz="6600" dirty="0">
              <a:solidFill>
                <a:srgbClr val="FFC000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4572000" y="1628800"/>
            <a:ext cx="0" cy="3528391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871988" y="2216321"/>
            <a:ext cx="514350" cy="470525"/>
            <a:chOff x="0" y="-459"/>
            <a:chExt cx="864" cy="789"/>
          </a:xfrm>
        </p:grpSpPr>
        <p:sp>
          <p:nvSpPr>
            <p:cNvPr id="52" name="Oval 15"/>
            <p:cNvSpPr>
              <a:spLocks/>
            </p:cNvSpPr>
            <p:nvPr/>
          </p:nvSpPr>
          <p:spPr bwMode="auto">
            <a:xfrm>
              <a:off x="58" y="-459"/>
              <a:ext cx="764" cy="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16"/>
            <p:cNvSpPr>
              <a:spLocks/>
            </p:cNvSpPr>
            <p:nvPr/>
          </p:nvSpPr>
          <p:spPr bwMode="auto">
            <a:xfrm>
              <a:off x="0" y="-375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1900" dirty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2</a:t>
              </a:r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4871988" y="4448569"/>
            <a:ext cx="3804468" cy="1140671"/>
            <a:chOff x="4795838" y="801885"/>
            <a:chExt cx="3804468" cy="1138675"/>
          </a:xfrm>
        </p:grpSpPr>
        <p:sp>
          <p:nvSpPr>
            <p:cNvPr id="55" name="Rectangle 12"/>
            <p:cNvSpPr>
              <a:spLocks/>
            </p:cNvSpPr>
            <p:nvPr/>
          </p:nvSpPr>
          <p:spPr bwMode="auto">
            <a:xfrm>
              <a:off x="5481637" y="1293622"/>
              <a:ext cx="3118669" cy="646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*  Privacy Issues</a:t>
              </a:r>
            </a:p>
            <a:p>
              <a:pPr algn="l">
                <a:spcBef>
                  <a:spcPts val="600"/>
                </a:spcBef>
              </a:pPr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*   Safety</a:t>
              </a:r>
              <a:endParaRPr lang="en-US" sz="1400" dirty="0">
                <a:solidFill>
                  <a:schemeClr val="accent6">
                    <a:lumMod val="75000"/>
                  </a:schemeClr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sp>
          <p:nvSpPr>
            <p:cNvPr id="56" name="Rectangle 13"/>
            <p:cNvSpPr>
              <a:spLocks/>
            </p:cNvSpPr>
            <p:nvPr/>
          </p:nvSpPr>
          <p:spPr bwMode="auto">
            <a:xfrm>
              <a:off x="5481637" y="851599"/>
              <a:ext cx="2614613" cy="44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Legal concerns</a:t>
              </a:r>
              <a:endParaRPr lang="en-US" sz="2800" dirty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4795838" y="801885"/>
              <a:ext cx="514350" cy="469702"/>
              <a:chOff x="0" y="-459"/>
              <a:chExt cx="864" cy="789"/>
            </a:xfrm>
          </p:grpSpPr>
          <p:sp>
            <p:nvSpPr>
              <p:cNvPr id="58" name="Oval 15"/>
              <p:cNvSpPr>
                <a:spLocks/>
              </p:cNvSpPr>
              <p:nvPr/>
            </p:nvSpPr>
            <p:spPr bwMode="auto">
              <a:xfrm>
                <a:off x="58" y="-459"/>
                <a:ext cx="764" cy="76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16"/>
              <p:cNvSpPr>
                <a:spLocks/>
              </p:cNvSpPr>
              <p:nvPr/>
            </p:nvSpPr>
            <p:spPr bwMode="auto">
              <a:xfrm>
                <a:off x="0" y="-375"/>
                <a:ext cx="864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3</a:t>
                </a:r>
              </a:p>
            </p:txBody>
          </p:sp>
        </p:grpSp>
      </p:grpSp>
      <p:pic>
        <p:nvPicPr>
          <p:cNvPr id="37" name="Picture 36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38" name="Rectangle 13"/>
          <p:cNvSpPr>
            <a:spLocks/>
          </p:cNvSpPr>
          <p:nvPr/>
        </p:nvSpPr>
        <p:spPr bwMode="auto">
          <a:xfrm>
            <a:off x="5544616" y="2060848"/>
            <a:ext cx="363589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 vocal minority has an outlet to reach you more easily (anonymously)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9" name="Rectangle 12"/>
          <p:cNvSpPr>
            <a:spLocks/>
          </p:cNvSpPr>
          <p:nvPr/>
        </p:nvSpPr>
        <p:spPr bwMode="auto">
          <a:xfrm>
            <a:off x="5436096" y="3068960"/>
            <a:ext cx="352839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600"/>
              </a:spcBef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*  Your responses are public; need to have   point of contact to be an experienced leader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5124" name="Picture 4" descr="http://www.tibbr.com/blog/wp-content/uploads/2012/08/EnterpriseSocialChallenges.jpg"/>
          <p:cNvPicPr>
            <a:picLocks noChangeAspect="1" noChangeArrowheads="1"/>
          </p:cNvPicPr>
          <p:nvPr/>
        </p:nvPicPr>
        <p:blipFill>
          <a:blip r:embed="rId3">
            <a:grayscl/>
            <a:lum contrast="30000"/>
          </a:blip>
          <a:srcRect/>
          <a:stretch>
            <a:fillRect/>
          </a:stretch>
        </p:blipFill>
        <p:spPr bwMode="auto">
          <a:xfrm>
            <a:off x="467544" y="3284984"/>
            <a:ext cx="3600400" cy="2254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5" name="Rectangle 3"/>
          <p:cNvSpPr>
            <a:spLocks/>
          </p:cNvSpPr>
          <p:nvPr/>
        </p:nvSpPr>
        <p:spPr bwMode="auto">
          <a:xfrm>
            <a:off x="899592" y="0"/>
            <a:ext cx="5796136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     </a:t>
            </a:r>
            <a:r>
              <a:rPr lang="en-US" sz="72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you drive</a:t>
            </a:r>
          </a:p>
          <a:p>
            <a:pPr algn="l">
              <a:lnSpc>
                <a:spcPct val="70000"/>
              </a:lnSpc>
            </a:pPr>
            <a:r>
              <a:rPr lang="en-US" sz="8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            </a:t>
            </a:r>
            <a:r>
              <a:rPr lang="en-US" sz="115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the bus</a:t>
            </a:r>
            <a:endParaRPr lang="en-US" sz="96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4098" name="Picture 2" descr="http://www.ilovegroups.com/wp-content/uploads/2014/01/school-bus.jpg"/>
          <p:cNvPicPr>
            <a:picLocks noChangeAspect="1" noChangeArrowheads="1"/>
          </p:cNvPicPr>
          <p:nvPr/>
        </p:nvPicPr>
        <p:blipFill>
          <a:blip r:embed="rId3">
            <a:grayscl/>
            <a:lum bright="10000" contrast="10000"/>
          </a:blip>
          <a:srcRect/>
          <a:stretch>
            <a:fillRect/>
          </a:stretch>
        </p:blipFill>
        <p:spPr bwMode="auto">
          <a:xfrm>
            <a:off x="1763688" y="2708920"/>
            <a:ext cx="5544616" cy="329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0" name="Oval 12"/>
          <p:cNvSpPr>
            <a:spLocks/>
          </p:cNvSpPr>
          <p:nvPr/>
        </p:nvSpPr>
        <p:spPr bwMode="auto">
          <a:xfrm>
            <a:off x="6516216" y="692696"/>
            <a:ext cx="879276" cy="882011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61" name="Oval 13"/>
          <p:cNvSpPr>
            <a:spLocks/>
          </p:cNvSpPr>
          <p:nvPr/>
        </p:nvSpPr>
        <p:spPr bwMode="auto">
          <a:xfrm>
            <a:off x="5652120" y="2924944"/>
            <a:ext cx="1215528" cy="1222476"/>
          </a:xfrm>
          <a:prstGeom prst="ellipse">
            <a:avLst/>
          </a:prstGeom>
          <a:solidFill>
            <a:schemeClr val="accent3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62" name="Rectangle 14"/>
          <p:cNvSpPr>
            <a:spLocks/>
          </p:cNvSpPr>
          <p:nvPr/>
        </p:nvSpPr>
        <p:spPr bwMode="auto">
          <a:xfrm>
            <a:off x="539552" y="1484784"/>
            <a:ext cx="396044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8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tools</a:t>
            </a:r>
            <a:endParaRPr lang="en-US" sz="88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83968" y="332656"/>
            <a:ext cx="2443981" cy="2344899"/>
            <a:chOff x="0" y="0"/>
            <a:chExt cx="2445" cy="2447"/>
          </a:xfrm>
        </p:grpSpPr>
        <p:sp>
          <p:nvSpPr>
            <p:cNvPr id="53265" name="Oval 17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3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66" name="Oval 18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accent2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91880" y="4337720"/>
            <a:ext cx="2592288" cy="2520280"/>
            <a:chOff x="0" y="0"/>
            <a:chExt cx="2445" cy="2447"/>
          </a:xfrm>
        </p:grpSpPr>
        <p:sp>
          <p:nvSpPr>
            <p:cNvPr id="53271" name="Oval 23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1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2" name="Oval 24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tx2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72200" y="3284984"/>
            <a:ext cx="2160240" cy="2160240"/>
            <a:chOff x="0" y="0"/>
            <a:chExt cx="2445" cy="2447"/>
          </a:xfrm>
        </p:grpSpPr>
        <p:sp>
          <p:nvSpPr>
            <p:cNvPr id="53277" name="Oval 29"/>
            <p:cNvSpPr>
              <a:spLocks/>
            </p:cNvSpPr>
            <p:nvPr/>
          </p:nvSpPr>
          <p:spPr bwMode="auto">
            <a:xfrm>
              <a:off x="0" y="0"/>
              <a:ext cx="2445" cy="2447"/>
            </a:xfrm>
            <a:prstGeom prst="ellipse">
              <a:avLst/>
            </a:prstGeom>
            <a:noFill/>
            <a:ln w="50800" cap="rnd">
              <a:solidFill>
                <a:schemeClr val="accent2">
                  <a:alpha val="84999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8" name="Oval 30"/>
            <p:cNvSpPr>
              <a:spLocks/>
            </p:cNvSpPr>
            <p:nvPr/>
          </p:nvSpPr>
          <p:spPr bwMode="auto">
            <a:xfrm>
              <a:off x="124" y="120"/>
              <a:ext cx="2177" cy="2179"/>
            </a:xfrm>
            <a:prstGeom prst="ellipse">
              <a:avLst/>
            </a:prstGeom>
            <a:solidFill>
              <a:schemeClr val="accent1">
                <a:alpha val="84999"/>
              </a:schemeClr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3282" name="Oval 34"/>
          <p:cNvSpPr>
            <a:spLocks/>
          </p:cNvSpPr>
          <p:nvPr/>
        </p:nvSpPr>
        <p:spPr bwMode="auto">
          <a:xfrm>
            <a:off x="6516216" y="1052736"/>
            <a:ext cx="2088232" cy="2088232"/>
          </a:xfrm>
          <a:prstGeom prst="ellipse">
            <a:avLst/>
          </a:prstGeom>
          <a:solidFill>
            <a:schemeClr val="accent4">
              <a:lumMod val="75000"/>
              <a:alpha val="84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4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Rectangle 22"/>
          <p:cNvSpPr>
            <a:spLocks/>
          </p:cNvSpPr>
          <p:nvPr/>
        </p:nvSpPr>
        <p:spPr bwMode="auto">
          <a:xfrm>
            <a:off x="4572000" y="991385"/>
            <a:ext cx="1800200" cy="14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Written word</a:t>
            </a:r>
            <a:endParaRPr lang="en-US" sz="44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2" name="Rectangle 22"/>
          <p:cNvSpPr>
            <a:spLocks/>
          </p:cNvSpPr>
          <p:nvPr/>
        </p:nvSpPr>
        <p:spPr bwMode="auto">
          <a:xfrm>
            <a:off x="6660232" y="1484784"/>
            <a:ext cx="1800200" cy="150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Picture</a:t>
            </a:r>
            <a:endParaRPr lang="en-US" sz="44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3" name="Rectangle 22"/>
          <p:cNvSpPr>
            <a:spLocks/>
          </p:cNvSpPr>
          <p:nvPr/>
        </p:nvSpPr>
        <p:spPr bwMode="auto">
          <a:xfrm>
            <a:off x="6588224" y="3789040"/>
            <a:ext cx="1800200" cy="14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video</a:t>
            </a:r>
            <a:endParaRPr lang="en-US" sz="4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0" name="Rectangle 38"/>
          <p:cNvSpPr>
            <a:spLocks/>
          </p:cNvSpPr>
          <p:nvPr/>
        </p:nvSpPr>
        <p:spPr bwMode="auto">
          <a:xfrm flipV="1">
            <a:off x="546174" y="2636909"/>
            <a:ext cx="4097834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2" name="Picture 51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3074" name="Picture 2" descr="https://www.jemsu.com/wp-content/uploads/2015/01/video-marketing1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83568" y="3140968"/>
            <a:ext cx="4176464" cy="294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reeform 1"/>
          <p:cNvSpPr>
            <a:spLocks/>
          </p:cNvSpPr>
          <p:nvPr/>
        </p:nvSpPr>
        <p:spPr bwMode="auto">
          <a:xfrm flipH="1">
            <a:off x="3059832" y="0"/>
            <a:ext cx="6084168" cy="6858000"/>
          </a:xfrm>
          <a:custGeom>
            <a:avLst/>
            <a:gdLst>
              <a:gd name="T0" fmla="*/ 4503 w 21600"/>
              <a:gd name="T1" fmla="*/ 0 h 21600"/>
              <a:gd name="T2" fmla="*/ 0 w 21600"/>
              <a:gd name="T3" fmla="*/ 0 h 21600"/>
              <a:gd name="T4" fmla="*/ 17092 w 21600"/>
              <a:gd name="T5" fmla="*/ 21600 h 21600"/>
              <a:gd name="T6" fmla="*/ 21600 w 21600"/>
              <a:gd name="T7" fmla="*/ 21600 h 21600"/>
              <a:gd name="T8" fmla="*/ 4503 w 21600"/>
              <a:gd name="T9" fmla="*/ 0 h 21600"/>
              <a:gd name="T10" fmla="*/ 4503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4503" y="0"/>
                </a:moveTo>
                <a:lnTo>
                  <a:pt x="0" y="0"/>
                </a:lnTo>
                <a:lnTo>
                  <a:pt x="17092" y="21600"/>
                </a:lnTo>
                <a:lnTo>
                  <a:pt x="21600" y="21600"/>
                </a:lnTo>
                <a:lnTo>
                  <a:pt x="4503" y="0"/>
                </a:lnTo>
                <a:close/>
                <a:moveTo>
                  <a:pt x="4503" y="0"/>
                </a:move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78" name="Oval 18"/>
          <p:cNvSpPr>
            <a:spLocks/>
          </p:cNvSpPr>
          <p:nvPr/>
        </p:nvSpPr>
        <p:spPr bwMode="auto">
          <a:xfrm>
            <a:off x="4371976" y="4950470"/>
            <a:ext cx="1076325" cy="1078212"/>
          </a:xfrm>
          <a:prstGeom prst="ellipse">
            <a:avLst/>
          </a:prstGeom>
          <a:solidFill>
            <a:srgbClr val="CDCDCD">
              <a:alpha val="84999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4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Rectangle 17"/>
          <p:cNvSpPr>
            <a:spLocks/>
          </p:cNvSpPr>
          <p:nvPr/>
        </p:nvSpPr>
        <p:spPr bwMode="auto">
          <a:xfrm>
            <a:off x="611560" y="3645024"/>
            <a:ext cx="4680520" cy="1368152"/>
          </a:xfrm>
          <a:prstGeom prst="rect">
            <a:avLst/>
          </a:prstGeom>
          <a:solidFill>
            <a:schemeClr val="bg1">
              <a:lumMod val="95000"/>
              <a:alpha val="89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63" name="Oval 3"/>
          <p:cNvSpPr>
            <a:spLocks/>
          </p:cNvSpPr>
          <p:nvPr/>
        </p:nvSpPr>
        <p:spPr bwMode="auto">
          <a:xfrm>
            <a:off x="8028384" y="4869160"/>
            <a:ext cx="628650" cy="629752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79" name="Oval 19"/>
          <p:cNvSpPr>
            <a:spLocks/>
          </p:cNvSpPr>
          <p:nvPr/>
        </p:nvSpPr>
        <p:spPr bwMode="auto">
          <a:xfrm>
            <a:off x="6516216" y="5517232"/>
            <a:ext cx="185738" cy="186064"/>
          </a:xfrm>
          <a:prstGeom prst="ellipse">
            <a:avLst/>
          </a:prstGeom>
          <a:solidFill>
            <a:srgbClr val="CDCDCD">
              <a:alpha val="84999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4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80" name="Oval 20"/>
          <p:cNvSpPr>
            <a:spLocks/>
          </p:cNvSpPr>
          <p:nvPr/>
        </p:nvSpPr>
        <p:spPr bwMode="auto">
          <a:xfrm>
            <a:off x="7043738" y="4336466"/>
            <a:ext cx="666750" cy="667919"/>
          </a:xfrm>
          <a:prstGeom prst="ellipse">
            <a:avLst/>
          </a:prstGeom>
          <a:noFill/>
          <a:ln w="127000" cap="flat">
            <a:solidFill>
              <a:srgbClr val="E6E6E6">
                <a:alpha val="84999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Rectangle 3"/>
          <p:cNvSpPr>
            <a:spLocks/>
          </p:cNvSpPr>
          <p:nvPr/>
        </p:nvSpPr>
        <p:spPr bwMode="auto">
          <a:xfrm>
            <a:off x="-108520" y="404664"/>
            <a:ext cx="608416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80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What’s  next?</a:t>
            </a:r>
            <a:endParaRPr lang="en-US" sz="8000" dirty="0">
              <a:solidFill>
                <a:schemeClr val="accent4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0" name="Rectangle 17"/>
          <p:cNvSpPr>
            <a:spLocks/>
          </p:cNvSpPr>
          <p:nvPr/>
        </p:nvSpPr>
        <p:spPr bwMode="auto">
          <a:xfrm>
            <a:off x="611560" y="1700808"/>
            <a:ext cx="4680520" cy="1728192"/>
          </a:xfrm>
          <a:prstGeom prst="rect">
            <a:avLst/>
          </a:prstGeom>
          <a:solidFill>
            <a:schemeClr val="bg1">
              <a:lumMod val="95000"/>
              <a:alpha val="89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Rectangle 2"/>
          <p:cNvSpPr>
            <a:spLocks/>
          </p:cNvSpPr>
          <p:nvPr/>
        </p:nvSpPr>
        <p:spPr bwMode="auto">
          <a:xfrm>
            <a:off x="1167953" y="2420888"/>
            <a:ext cx="35480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2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Stream concerts,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2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Classroom presentations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2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Portions of field trips</a:t>
            </a:r>
            <a:endParaRPr lang="en-US" sz="1400" dirty="0">
              <a:solidFill>
                <a:schemeClr val="tx2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7" name="Rectangle 2"/>
          <p:cNvSpPr>
            <a:spLocks/>
          </p:cNvSpPr>
          <p:nvPr/>
        </p:nvSpPr>
        <p:spPr bwMode="auto">
          <a:xfrm>
            <a:off x="1187624" y="4149080"/>
            <a:ext cx="309634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accent5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Pictures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accent5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  Video</a:t>
            </a:r>
          </a:p>
        </p:txBody>
      </p:sp>
      <p:sp>
        <p:nvSpPr>
          <p:cNvPr id="38" name="Rectangle 2"/>
          <p:cNvSpPr>
            <a:spLocks/>
          </p:cNvSpPr>
          <p:nvPr/>
        </p:nvSpPr>
        <p:spPr bwMode="auto">
          <a:xfrm>
            <a:off x="611560" y="1772816"/>
            <a:ext cx="4680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Live video Periscope (owned by Twitter)</a:t>
            </a:r>
            <a:endParaRPr lang="en-US" sz="24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9" name="Rectangle 2"/>
          <p:cNvSpPr>
            <a:spLocks/>
          </p:cNvSpPr>
          <p:nvPr/>
        </p:nvSpPr>
        <p:spPr bwMode="auto">
          <a:xfrm>
            <a:off x="611560" y="3645024"/>
            <a:ext cx="468052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Multi-media becomes even more popular</a:t>
            </a:r>
            <a:endParaRPr lang="en-US" sz="2400" dirty="0">
              <a:solidFill>
                <a:schemeClr val="accent5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>
            <a:off x="539552" y="1412776"/>
            <a:ext cx="5112568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" name="Picture 20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sp>
        <p:nvSpPr>
          <p:cNvPr id="27" name="Rectangle 17"/>
          <p:cNvSpPr>
            <a:spLocks/>
          </p:cNvSpPr>
          <p:nvPr/>
        </p:nvSpPr>
        <p:spPr bwMode="auto">
          <a:xfrm>
            <a:off x="611560" y="5229200"/>
            <a:ext cx="4680520" cy="1224136"/>
          </a:xfrm>
          <a:prstGeom prst="rect">
            <a:avLst/>
          </a:prstGeom>
          <a:solidFill>
            <a:schemeClr val="bg1">
              <a:lumMod val="95000"/>
              <a:alpha val="89999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>
                    <a:alpha val="8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Rectangle 2"/>
          <p:cNvSpPr>
            <a:spLocks/>
          </p:cNvSpPr>
          <p:nvPr/>
        </p:nvSpPr>
        <p:spPr bwMode="auto">
          <a:xfrm>
            <a:off x="899592" y="5445224"/>
            <a:ext cx="432048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Projections:</a:t>
            </a:r>
          </a:p>
          <a:p>
            <a:pPr algn="l"/>
            <a:r>
              <a:rPr lang="en-US" sz="24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       more than 2 billion users by 2016</a:t>
            </a:r>
            <a:endParaRPr lang="en-US" sz="24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grayscl/>
            <a:lum bright="-10000" contrast="30000"/>
          </a:blip>
          <a:srcRect/>
          <a:stretch>
            <a:fillRect/>
          </a:stretch>
        </p:blipFill>
        <p:spPr bwMode="auto">
          <a:xfrm>
            <a:off x="5916030" y="1700808"/>
            <a:ext cx="240038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6" grpId="0"/>
      <p:bldP spid="37" grpId="0"/>
      <p:bldP spid="38" grpId="0"/>
      <p:bldP spid="39" grpId="0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4-15 at 11.06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476">
            <a:off x="2132914" y="622410"/>
            <a:ext cx="5133975" cy="5381625"/>
          </a:xfrm>
          <a:prstGeom prst="rect">
            <a:avLst/>
          </a:prstGeom>
        </p:spPr>
      </p:pic>
      <p:pic>
        <p:nvPicPr>
          <p:cNvPr id="12" name="Picture 11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4-15 at 11.07.4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5309">
            <a:off x="467544" y="1683575"/>
            <a:ext cx="8286750" cy="3448050"/>
          </a:xfrm>
          <a:prstGeom prst="rect">
            <a:avLst/>
          </a:prstGeom>
        </p:spPr>
      </p:pic>
      <p:pic>
        <p:nvPicPr>
          <p:cNvPr id="5" name="Picture 4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val 2"/>
          <p:cNvSpPr>
            <a:spLocks/>
          </p:cNvSpPr>
          <p:nvPr/>
        </p:nvSpPr>
        <p:spPr bwMode="auto">
          <a:xfrm>
            <a:off x="3995937" y="1196752"/>
            <a:ext cx="4608511" cy="453650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Oval 5"/>
          <p:cNvSpPr>
            <a:spLocks/>
          </p:cNvSpPr>
          <p:nvPr/>
        </p:nvSpPr>
        <p:spPr bwMode="auto">
          <a:xfrm>
            <a:off x="4412326" y="2060848"/>
            <a:ext cx="3760075" cy="3631567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4867864" y="2852936"/>
            <a:ext cx="2944497" cy="2828734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9" name="Oval 33"/>
          <p:cNvSpPr>
            <a:spLocks/>
          </p:cNvSpPr>
          <p:nvPr/>
        </p:nvSpPr>
        <p:spPr bwMode="auto">
          <a:xfrm>
            <a:off x="5292081" y="3789040"/>
            <a:ext cx="2088232" cy="1922722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" name="Rectangle 1"/>
          <p:cNvSpPr>
            <a:spLocks/>
          </p:cNvSpPr>
          <p:nvPr/>
        </p:nvSpPr>
        <p:spPr bwMode="auto">
          <a:xfrm>
            <a:off x="323528" y="548680"/>
            <a:ext cx="367240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80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5 rules </a:t>
            </a:r>
            <a:r>
              <a:rPr lang="en-US" sz="8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to:</a:t>
            </a:r>
            <a:endParaRPr lang="en-US" sz="80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8" name="Rectangle 12"/>
          <p:cNvSpPr>
            <a:spLocks/>
          </p:cNvSpPr>
          <p:nvPr/>
        </p:nvSpPr>
        <p:spPr bwMode="auto">
          <a:xfrm>
            <a:off x="5652121" y="2204864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Be Genuine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9" name="Rectangle 12"/>
          <p:cNvSpPr>
            <a:spLocks/>
          </p:cNvSpPr>
          <p:nvPr/>
        </p:nvSpPr>
        <p:spPr bwMode="auto">
          <a:xfrm>
            <a:off x="5364089" y="1412776"/>
            <a:ext cx="201622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Radiate energy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0" name="Rectangle 12"/>
          <p:cNvSpPr>
            <a:spLocks/>
          </p:cNvSpPr>
          <p:nvPr/>
        </p:nvSpPr>
        <p:spPr bwMode="auto">
          <a:xfrm>
            <a:off x="5580113" y="3212976"/>
            <a:ext cx="15841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Offer insight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1" name="Rectangle 12"/>
          <p:cNvSpPr>
            <a:spLocks/>
          </p:cNvSpPr>
          <p:nvPr/>
        </p:nvSpPr>
        <p:spPr bwMode="auto">
          <a:xfrm>
            <a:off x="5436097" y="4437112"/>
            <a:ext cx="18002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Capture</a:t>
            </a:r>
            <a:b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imaginations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 flipH="1">
            <a:off x="4139952" y="5733256"/>
            <a:ext cx="439248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Rectangle 12"/>
          <p:cNvSpPr>
            <a:spLocks/>
          </p:cNvSpPr>
          <p:nvPr/>
        </p:nvSpPr>
        <p:spPr bwMode="auto">
          <a:xfrm>
            <a:off x="5508105" y="5877272"/>
            <a:ext cx="18002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substance</a:t>
            </a:r>
            <a:endParaRPr lang="en-US" sz="28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55" name="Rectangle 3"/>
          <p:cNvSpPr>
            <a:spLocks/>
          </p:cNvSpPr>
          <p:nvPr/>
        </p:nvSpPr>
        <p:spPr bwMode="auto">
          <a:xfrm>
            <a:off x="395536" y="1412776"/>
            <a:ext cx="331236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Build</a:t>
            </a:r>
          </a:p>
          <a:p>
            <a:pPr algn="l"/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Communication</a:t>
            </a:r>
          </a:p>
          <a:p>
            <a:pPr algn="l"/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champions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56" name="Picture 55" descr="Pikewood-Creative-log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57" name="Picture 56" descr="iStock_000034432154_Large.jpg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395536" y="4005064"/>
            <a:ext cx="2951542" cy="1966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413619" y="1916832"/>
            <a:ext cx="4662437" cy="980313"/>
          </a:xfrm>
          <a:prstGeom prst="rect">
            <a:avLst/>
          </a:prstGeom>
          <a:solidFill>
            <a:srgbClr val="F5F5F5"/>
          </a:solidFill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413619" y="3142381"/>
            <a:ext cx="4662437" cy="980313"/>
          </a:xfrm>
          <a:prstGeom prst="rect">
            <a:avLst/>
          </a:prstGeom>
          <a:solidFill>
            <a:srgbClr val="343434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13619" y="4324225"/>
            <a:ext cx="4662437" cy="2201119"/>
          </a:xfrm>
          <a:prstGeom prst="rect">
            <a:avLst/>
          </a:prstGeom>
          <a:solidFill>
            <a:schemeClr val="accent2"/>
          </a:solidFill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547664" y="2117810"/>
            <a:ext cx="3059906" cy="807134"/>
            <a:chOff x="0" y="0"/>
            <a:chExt cx="4216" cy="772"/>
          </a:xfrm>
        </p:grpSpPr>
        <p:sp>
          <p:nvSpPr>
            <p:cNvPr id="30762" name="Rectangle 42"/>
            <p:cNvSpPr>
              <a:spLocks/>
            </p:cNvSpPr>
            <p:nvPr/>
          </p:nvSpPr>
          <p:spPr bwMode="auto">
            <a:xfrm>
              <a:off x="0" y="0"/>
              <a:ext cx="421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70000"/>
                </a:lnSpc>
              </a:pPr>
              <a:r>
                <a:rPr lang="en-US" sz="3200" dirty="0" smtClean="0">
                  <a:solidFill>
                    <a:schemeClr val="tx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Bring your “offense”</a:t>
              </a:r>
              <a:endParaRPr lang="en-US" sz="3200" dirty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sp>
          <p:nvSpPr>
            <p:cNvPr id="30763" name="Rectangle 43"/>
            <p:cNvSpPr>
              <a:spLocks/>
            </p:cNvSpPr>
            <p:nvPr/>
          </p:nvSpPr>
          <p:spPr bwMode="auto">
            <a:xfrm>
              <a:off x="0" y="228"/>
              <a:ext cx="421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4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Have your own agenda</a:t>
              </a:r>
              <a:endParaRPr lang="en-US" sz="1400" dirty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475805" y="3284984"/>
            <a:ext cx="3096195" cy="864637"/>
            <a:chOff x="-50" y="61"/>
            <a:chExt cx="4266" cy="827"/>
          </a:xfrm>
        </p:grpSpPr>
        <p:sp>
          <p:nvSpPr>
            <p:cNvPr id="30765" name="Rectangle 45"/>
            <p:cNvSpPr>
              <a:spLocks/>
            </p:cNvSpPr>
            <p:nvPr/>
          </p:nvSpPr>
          <p:spPr bwMode="auto">
            <a:xfrm>
              <a:off x="-50" y="61"/>
              <a:ext cx="421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70000"/>
                </a:lnSpc>
              </a:pPr>
              <a:r>
                <a:rPr lang="en-US" sz="3200" dirty="0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Play “defense”</a:t>
              </a:r>
              <a:endParaRPr lang="en-US" sz="32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sp>
          <p:nvSpPr>
            <p:cNvPr id="30766" name="Rectangle 46"/>
            <p:cNvSpPr>
              <a:spLocks/>
            </p:cNvSpPr>
            <p:nvPr/>
          </p:nvSpPr>
          <p:spPr bwMode="auto">
            <a:xfrm>
              <a:off x="0" y="344"/>
              <a:ext cx="421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400" dirty="0" smtClean="0">
                  <a:solidFill>
                    <a:srgbClr val="FFFFFF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Block &amp; Bridge</a:t>
              </a:r>
              <a:endParaRPr lang="en-US" sz="1400" dirty="0">
                <a:solidFill>
                  <a:srgbClr val="FFFFFF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475656" y="4301628"/>
            <a:ext cx="3528037" cy="2152531"/>
            <a:chOff x="0" y="-53"/>
            <a:chExt cx="4861" cy="966"/>
          </a:xfrm>
        </p:grpSpPr>
        <p:sp>
          <p:nvSpPr>
            <p:cNvPr id="30768" name="Rectangle 48"/>
            <p:cNvSpPr>
              <a:spLocks/>
            </p:cNvSpPr>
            <p:nvPr/>
          </p:nvSpPr>
          <p:spPr bwMode="auto">
            <a:xfrm>
              <a:off x="0" y="-53"/>
              <a:ext cx="471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70000"/>
                </a:lnSpc>
              </a:pPr>
              <a:r>
                <a:rPr lang="en-US" sz="3200" dirty="0" smtClean="0">
                  <a:solidFill>
                    <a:schemeClr val="tx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Maximize media formats</a:t>
              </a:r>
              <a:endParaRPr lang="en-US" sz="3200" dirty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sp>
          <p:nvSpPr>
            <p:cNvPr id="30769" name="Rectangle 49"/>
            <p:cNvSpPr>
              <a:spLocks/>
            </p:cNvSpPr>
            <p:nvPr/>
          </p:nvSpPr>
          <p:spPr bwMode="auto">
            <a:xfrm>
              <a:off x="0" y="234"/>
              <a:ext cx="486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spcBef>
                  <a:spcPts val="600"/>
                </a:spcBef>
              </a:pPr>
              <a:r>
                <a:rPr lang="en-US" sz="1100" b="1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TV: </a:t>
              </a:r>
              <a:r>
                <a:rPr lang="en-US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20 sec answers, visuals say it all!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b="1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Radio: </a:t>
              </a:r>
              <a:r>
                <a:rPr lang="en-US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7 sec. sound bytes, voice makes impact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b="1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Print: </a:t>
              </a:r>
              <a:r>
                <a:rPr lang="en-US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Longer answers, provide more content/insight, but understand that they will only use a sentence or two, paint picture with you words</a:t>
              </a:r>
            </a:p>
            <a:p>
              <a:pPr algn="l">
                <a:spcBef>
                  <a:spcPts val="600"/>
                </a:spcBef>
              </a:pPr>
              <a:r>
                <a:rPr lang="en-US" sz="1100" b="1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Internet: </a:t>
              </a:r>
              <a:r>
                <a:rPr lang="en-US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“Wild West” immediacy</a:t>
              </a:r>
            </a:p>
            <a:p>
              <a:pPr algn="l"/>
              <a:endParaRPr lang="en-US" sz="900" dirty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30771" name="Oval 51"/>
          <p:cNvSpPr>
            <a:spLocks/>
          </p:cNvSpPr>
          <p:nvPr/>
        </p:nvSpPr>
        <p:spPr bwMode="auto">
          <a:xfrm>
            <a:off x="626747" y="2092131"/>
            <a:ext cx="632885" cy="61679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74" name="Oval 54"/>
          <p:cNvSpPr>
            <a:spLocks/>
          </p:cNvSpPr>
          <p:nvPr/>
        </p:nvSpPr>
        <p:spPr bwMode="auto">
          <a:xfrm>
            <a:off x="611560" y="3324031"/>
            <a:ext cx="632885" cy="609026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77" name="Oval 57"/>
          <p:cNvSpPr>
            <a:spLocks/>
          </p:cNvSpPr>
          <p:nvPr/>
        </p:nvSpPr>
        <p:spPr bwMode="auto">
          <a:xfrm>
            <a:off x="611560" y="4549579"/>
            <a:ext cx="632885" cy="607613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" name="Rectangle 3"/>
          <p:cNvSpPr>
            <a:spLocks/>
          </p:cNvSpPr>
          <p:nvPr/>
        </p:nvSpPr>
        <p:spPr bwMode="auto">
          <a:xfrm>
            <a:off x="0" y="404664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5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Don’t give </a:t>
            </a:r>
            <a:r>
              <a:rPr lang="en-US" sz="6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power</a:t>
            </a:r>
            <a:r>
              <a:rPr lang="en-US" sz="66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</a:t>
            </a:r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away</a:t>
            </a:r>
            <a:endParaRPr lang="en-US" sz="66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>
            <a:off x="1331640" y="1412776"/>
            <a:ext cx="6880027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4" name="Picture 5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6" y="3501008"/>
            <a:ext cx="269992" cy="258514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74320" cy="3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8" y="4653136"/>
            <a:ext cx="3571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17"/>
          <p:cNvSpPr>
            <a:spLocks/>
          </p:cNvSpPr>
          <p:nvPr/>
        </p:nvSpPr>
        <p:spPr bwMode="auto">
          <a:xfrm>
            <a:off x="5652120" y="1556792"/>
            <a:ext cx="288032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Compete</a:t>
            </a:r>
          </a:p>
          <a:p>
            <a:pPr>
              <a:lnSpc>
                <a:spcPct val="70000"/>
              </a:lnSpc>
            </a:pPr>
            <a:r>
              <a:rPr lang="en-US" sz="88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For it!</a:t>
            </a:r>
            <a:endParaRPr lang="en-US" sz="88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23" name="Picture 22" descr="178976393.jp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97960" y="4005064"/>
            <a:ext cx="3222512" cy="223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 descr="Pikewood-Creative-logo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 animBg="1"/>
      <p:bldP spid="30722" grpId="0" animBg="1"/>
      <p:bldP spid="307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>
            <a:spLocks/>
          </p:cNvSpPr>
          <p:nvPr/>
        </p:nvSpPr>
        <p:spPr bwMode="auto">
          <a:xfrm rot="10800000" flipH="1">
            <a:off x="0" y="1052736"/>
            <a:ext cx="9144000" cy="1197484"/>
          </a:xfrm>
          <a:prstGeom prst="rect">
            <a:avLst/>
          </a:prstGeom>
          <a:solidFill>
            <a:schemeClr val="accent5">
              <a:lumMod val="50000"/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5313" name="Group 17"/>
          <p:cNvGrpSpPr>
            <a:grpSpLocks/>
          </p:cNvGrpSpPr>
          <p:nvPr/>
        </p:nvGrpSpPr>
        <p:grpSpPr bwMode="auto">
          <a:xfrm>
            <a:off x="539552" y="3068960"/>
            <a:ext cx="514350" cy="458002"/>
            <a:chOff x="0" y="0"/>
            <a:chExt cx="864" cy="768"/>
          </a:xfrm>
        </p:grpSpPr>
        <p:sp>
          <p:nvSpPr>
            <p:cNvPr id="55314" name="Oval 18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5" name="Rectangle 19"/>
            <p:cNvSpPr>
              <a:spLocks/>
            </p:cNvSpPr>
            <p:nvPr/>
          </p:nvSpPr>
          <p:spPr bwMode="auto">
            <a:xfrm>
              <a:off x="0" y="46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1900" dirty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1</a:t>
              </a:r>
            </a:p>
          </p:txBody>
        </p:sp>
      </p:grpSp>
      <p:grpSp>
        <p:nvGrpSpPr>
          <p:cNvPr id="55319" name="Group 23"/>
          <p:cNvGrpSpPr>
            <a:grpSpLocks/>
          </p:cNvGrpSpPr>
          <p:nvPr/>
        </p:nvGrpSpPr>
        <p:grpSpPr bwMode="auto">
          <a:xfrm>
            <a:off x="4644008" y="3043006"/>
            <a:ext cx="514350" cy="458002"/>
            <a:chOff x="0" y="0"/>
            <a:chExt cx="864" cy="768"/>
          </a:xfrm>
        </p:grpSpPr>
        <p:sp>
          <p:nvSpPr>
            <p:cNvPr id="55320" name="Oval 24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21" name="Rectangle 25"/>
            <p:cNvSpPr>
              <a:spLocks/>
            </p:cNvSpPr>
            <p:nvPr/>
          </p:nvSpPr>
          <p:spPr bwMode="auto">
            <a:xfrm>
              <a:off x="0" y="46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1900" dirty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2</a:t>
              </a:r>
            </a:p>
          </p:txBody>
        </p:sp>
      </p:grpSp>
      <p:grpSp>
        <p:nvGrpSpPr>
          <p:cNvPr id="55325" name="Group 29"/>
          <p:cNvGrpSpPr>
            <a:grpSpLocks/>
          </p:cNvGrpSpPr>
          <p:nvPr/>
        </p:nvGrpSpPr>
        <p:grpSpPr bwMode="auto">
          <a:xfrm>
            <a:off x="539552" y="4699190"/>
            <a:ext cx="514350" cy="458002"/>
            <a:chOff x="0" y="0"/>
            <a:chExt cx="864" cy="768"/>
          </a:xfrm>
        </p:grpSpPr>
        <p:sp>
          <p:nvSpPr>
            <p:cNvPr id="55326" name="Oval 30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27" name="Rectangle 31"/>
            <p:cNvSpPr>
              <a:spLocks/>
            </p:cNvSpPr>
            <p:nvPr/>
          </p:nvSpPr>
          <p:spPr bwMode="auto">
            <a:xfrm>
              <a:off x="0" y="46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190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3</a:t>
              </a:r>
            </a:p>
          </p:txBody>
        </p:sp>
      </p:grpSp>
      <p:grpSp>
        <p:nvGrpSpPr>
          <p:cNvPr id="55331" name="Group 35"/>
          <p:cNvGrpSpPr>
            <a:grpSpLocks/>
          </p:cNvGrpSpPr>
          <p:nvPr/>
        </p:nvGrpSpPr>
        <p:grpSpPr bwMode="auto">
          <a:xfrm>
            <a:off x="4644008" y="4699190"/>
            <a:ext cx="514350" cy="458002"/>
            <a:chOff x="0" y="0"/>
            <a:chExt cx="864" cy="768"/>
          </a:xfrm>
        </p:grpSpPr>
        <p:sp>
          <p:nvSpPr>
            <p:cNvPr id="55332" name="Oval 36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33" name="Rectangle 37"/>
            <p:cNvSpPr>
              <a:spLocks/>
            </p:cNvSpPr>
            <p:nvPr/>
          </p:nvSpPr>
          <p:spPr bwMode="auto">
            <a:xfrm>
              <a:off x="0" y="46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190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4</a:t>
              </a:r>
            </a:p>
          </p:txBody>
        </p:sp>
      </p:grpSp>
      <p:sp>
        <p:nvSpPr>
          <p:cNvPr id="39" name="Rectangle 12"/>
          <p:cNvSpPr>
            <a:spLocks/>
          </p:cNvSpPr>
          <p:nvPr/>
        </p:nvSpPr>
        <p:spPr bwMode="auto">
          <a:xfrm>
            <a:off x="1331640" y="2924944"/>
            <a:ext cx="352839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Clarity</a:t>
            </a:r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/>
            </a:r>
            <a:b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</a:b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of your message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0" name="Rectangle 12"/>
          <p:cNvSpPr>
            <a:spLocks/>
          </p:cNvSpPr>
          <p:nvPr/>
        </p:nvSpPr>
        <p:spPr bwMode="auto">
          <a:xfrm>
            <a:off x="1331640" y="4509120"/>
            <a:ext cx="35283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Prominence</a:t>
            </a:r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/>
            </a:r>
            <a:b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</a:b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of your point of view</a:t>
            </a:r>
            <a:endParaRPr lang="en-US" sz="3600" dirty="0" smtClean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1" name="Rectangle 12"/>
          <p:cNvSpPr>
            <a:spLocks/>
          </p:cNvSpPr>
          <p:nvPr/>
        </p:nvSpPr>
        <p:spPr bwMode="auto">
          <a:xfrm>
            <a:off x="5292080" y="4509120"/>
            <a:ext cx="35283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connection</a:t>
            </a:r>
            <a: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/>
            </a:r>
            <a:br>
              <a:rPr lang="en-US" sz="36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</a:b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made person to person</a:t>
            </a:r>
            <a:endParaRPr lang="en-US" sz="3600" dirty="0" smtClean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2" name="Rectangle 12"/>
          <p:cNvSpPr>
            <a:spLocks/>
          </p:cNvSpPr>
          <p:nvPr/>
        </p:nvSpPr>
        <p:spPr bwMode="auto">
          <a:xfrm>
            <a:off x="5292080" y="2852936"/>
            <a:ext cx="352839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400" dirty="0" smtClean="0">
                <a:solidFill>
                  <a:schemeClr val="accent4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persuasiveness</a:t>
            </a:r>
            <a:endParaRPr lang="en-US" sz="3600" dirty="0" smtClean="0">
              <a:solidFill>
                <a:schemeClr val="accent5">
                  <a:lumMod val="75000"/>
                </a:schemeClr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43" name="Rectangle 3"/>
          <p:cNvSpPr>
            <a:spLocks/>
          </p:cNvSpPr>
          <p:nvPr/>
        </p:nvSpPr>
        <p:spPr bwMode="auto">
          <a:xfrm>
            <a:off x="0" y="1196752"/>
            <a:ext cx="6516216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Measure</a:t>
            </a:r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  </a:t>
            </a:r>
            <a:r>
              <a:rPr lang="en-US" sz="6600" dirty="0" smtClean="0">
                <a:solidFill>
                  <a:schemeClr val="bg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results  by…</a:t>
            </a:r>
            <a:endParaRPr lang="en-US" sz="6600" dirty="0">
              <a:solidFill>
                <a:schemeClr val="bg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45" name="Picture 44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  <p:pic>
        <p:nvPicPr>
          <p:cNvPr id="46" name="Picture 45" descr="iStock_000035229474_Large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516216" y="332656"/>
            <a:ext cx="2377829" cy="158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>
            <a:spLocks/>
          </p:cNvSpPr>
          <p:nvPr/>
        </p:nvSpPr>
        <p:spPr bwMode="auto">
          <a:xfrm>
            <a:off x="3491880" y="4869160"/>
            <a:ext cx="5694983" cy="576064"/>
          </a:xfrm>
          <a:prstGeom prst="rect">
            <a:avLst/>
          </a:prstGeom>
          <a:solidFill>
            <a:schemeClr val="accent5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" name="Rectangle 2"/>
          <p:cNvSpPr>
            <a:spLocks/>
          </p:cNvSpPr>
          <p:nvPr/>
        </p:nvSpPr>
        <p:spPr bwMode="auto">
          <a:xfrm>
            <a:off x="1" y="2060848"/>
            <a:ext cx="5004048" cy="576064"/>
          </a:xfrm>
          <a:prstGeom prst="rect">
            <a:avLst/>
          </a:prstGeom>
          <a:solidFill>
            <a:schemeClr val="accent5">
              <a:alpha val="84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29" name="Freeform 1"/>
          <p:cNvSpPr>
            <a:spLocks/>
          </p:cNvSpPr>
          <p:nvPr/>
        </p:nvSpPr>
        <p:spPr bwMode="auto">
          <a:xfrm>
            <a:off x="611560" y="2924944"/>
            <a:ext cx="2299097" cy="16411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2530" name="Freeform 2"/>
          <p:cNvSpPr>
            <a:spLocks/>
          </p:cNvSpPr>
          <p:nvPr/>
        </p:nvSpPr>
        <p:spPr bwMode="auto">
          <a:xfrm>
            <a:off x="2488927" y="2924944"/>
            <a:ext cx="2299097" cy="16411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1" name="Freeform 3"/>
          <p:cNvSpPr>
            <a:spLocks/>
          </p:cNvSpPr>
          <p:nvPr/>
        </p:nvSpPr>
        <p:spPr bwMode="auto">
          <a:xfrm>
            <a:off x="4361135" y="2939956"/>
            <a:ext cx="2299097" cy="16411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Rectangle 3"/>
          <p:cNvSpPr>
            <a:spLocks/>
          </p:cNvSpPr>
          <p:nvPr/>
        </p:nvSpPr>
        <p:spPr bwMode="auto">
          <a:xfrm>
            <a:off x="0" y="404664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controlling  </a:t>
            </a:r>
            <a:r>
              <a:rPr lang="en-US" sz="6600" dirty="0" smtClean="0">
                <a:solidFill>
                  <a:schemeClr val="tx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interviews</a:t>
            </a:r>
            <a:endParaRPr lang="en-US" sz="6600" dirty="0">
              <a:solidFill>
                <a:schemeClr val="tx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5" name="Rectangle 17"/>
          <p:cNvSpPr>
            <a:spLocks/>
          </p:cNvSpPr>
          <p:nvPr/>
        </p:nvSpPr>
        <p:spPr bwMode="auto">
          <a:xfrm>
            <a:off x="611560" y="1916832"/>
            <a:ext cx="4608512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Focus on the positive</a:t>
            </a:r>
            <a:endParaRPr lang="en-US" sz="4000" dirty="0">
              <a:solidFill>
                <a:srgbClr val="FFFFFF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331640" y="1340768"/>
            <a:ext cx="6880027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" name="Freeform 2"/>
          <p:cNvSpPr>
            <a:spLocks/>
          </p:cNvSpPr>
          <p:nvPr/>
        </p:nvSpPr>
        <p:spPr bwMode="auto">
          <a:xfrm>
            <a:off x="6233343" y="2939956"/>
            <a:ext cx="2299097" cy="16411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Rectangle 48"/>
          <p:cNvSpPr>
            <a:spLocks/>
          </p:cNvSpPr>
          <p:nvPr/>
        </p:nvSpPr>
        <p:spPr bwMode="auto">
          <a:xfrm>
            <a:off x="1331640" y="3717032"/>
            <a:ext cx="1152128" cy="2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Listen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42" name="Rectangle 48"/>
          <p:cNvSpPr>
            <a:spLocks/>
          </p:cNvSpPr>
          <p:nvPr/>
        </p:nvSpPr>
        <p:spPr bwMode="auto">
          <a:xfrm>
            <a:off x="2987824" y="3573016"/>
            <a:ext cx="1512168" cy="65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bg1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Pause &amp; Breathe</a:t>
            </a:r>
            <a:endParaRPr lang="en-US" sz="1000" dirty="0">
              <a:solidFill>
                <a:schemeClr val="bg1"/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43" name="Rectangle 48"/>
          <p:cNvSpPr>
            <a:spLocks/>
          </p:cNvSpPr>
          <p:nvPr/>
        </p:nvSpPr>
        <p:spPr bwMode="auto">
          <a:xfrm>
            <a:off x="5076056" y="3717032"/>
            <a:ext cx="1152128" cy="2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bg1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think</a:t>
            </a:r>
            <a:endParaRPr lang="en-US" sz="1000" dirty="0">
              <a:solidFill>
                <a:schemeClr val="bg1"/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44" name="Rectangle 48"/>
          <p:cNvSpPr>
            <a:spLocks/>
          </p:cNvSpPr>
          <p:nvPr/>
        </p:nvSpPr>
        <p:spPr bwMode="auto">
          <a:xfrm>
            <a:off x="6948264" y="3717032"/>
            <a:ext cx="1152128" cy="2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bg1"/>
                </a:solidFill>
                <a:latin typeface="Bebas Neue" pitchFamily="34" charset="0"/>
                <a:ea typeface="ＭＳ Ｐゴシック" charset="0"/>
                <a:cs typeface="Lato Light" charset="0"/>
                <a:sym typeface="Lato Light" charset="0"/>
              </a:rPr>
              <a:t>Speak</a:t>
            </a:r>
            <a:endParaRPr lang="en-US" sz="1000" dirty="0">
              <a:solidFill>
                <a:schemeClr val="bg1"/>
              </a:solidFill>
              <a:latin typeface="Bebas Neue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45" name="Rectangle 17"/>
          <p:cNvSpPr>
            <a:spLocks/>
          </p:cNvSpPr>
          <p:nvPr/>
        </p:nvSpPr>
        <p:spPr bwMode="auto">
          <a:xfrm>
            <a:off x="3059832" y="4698205"/>
            <a:ext cx="5112568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Downplay the negative</a:t>
            </a:r>
            <a:endParaRPr lang="en-US" sz="4000" dirty="0">
              <a:solidFill>
                <a:srgbClr val="FFFFFF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pic>
        <p:nvPicPr>
          <p:cNvPr id="16" name="Picture 15" descr="Pikewood-Creative-log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453336"/>
            <a:ext cx="2010544" cy="288031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  <p:bldP spid="22529" grpId="0" animBg="1"/>
      <p:bldP spid="22530" grpId="0" animBg="1"/>
      <p:bldP spid="22531" grpId="0" animBg="1"/>
      <p:bldP spid="35" grpId="0"/>
      <p:bldP spid="37" grpId="0" animBg="1"/>
      <p:bldP spid="41" grpId="0" autoUpdateAnimBg="0"/>
      <p:bldP spid="42" grpId="0" autoUpdateAnimBg="0"/>
      <p:bldP spid="43" grpId="0" autoUpdateAnimBg="0"/>
      <p:bldP spid="44" grpId="0" autoUpdateAnimBg="0"/>
      <p:bldP spid="4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Custom 24">
      <a:dk1>
        <a:srgbClr val="000000"/>
      </a:dk1>
      <a:lt1>
        <a:srgbClr val="FFFFFF"/>
      </a:lt1>
      <a:dk2>
        <a:srgbClr val="FF8200"/>
      </a:dk2>
      <a:lt2>
        <a:srgbClr val="737373"/>
      </a:lt2>
      <a:accent1>
        <a:srgbClr val="FF5A00"/>
      </a:accent1>
      <a:accent2>
        <a:srgbClr val="FFAF00"/>
      </a:accent2>
      <a:accent3>
        <a:srgbClr val="FFC800"/>
      </a:accent3>
      <a:accent4>
        <a:srgbClr val="3C3C3C"/>
      </a:accent4>
      <a:accent5>
        <a:srgbClr val="828282"/>
      </a:accent5>
      <a:accent6>
        <a:srgbClr val="C8C8C8"/>
      </a:accent6>
      <a:hlink>
        <a:srgbClr val="3445A1"/>
      </a:hlink>
      <a:folHlink>
        <a:srgbClr val="3FA7D7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Pages>0</Pages>
  <Words>1077</Words>
  <Characters>0</Characters>
  <Application>Microsoft Office PowerPoint</Application>
  <PresentationFormat>On-screen Show (4:3)</PresentationFormat>
  <Lines>0</Lines>
  <Paragraphs>241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Arial</vt:lpstr>
      <vt:lpstr>Bebas Neue</vt:lpstr>
      <vt:lpstr>Calibri</vt:lpstr>
      <vt:lpstr>Gill Sans</vt:lpstr>
      <vt:lpstr>Lato Light</vt:lpstr>
      <vt:lpstr>ＭＳ Ｐゴシック</vt:lpstr>
      <vt:lpstr>Wingdings</vt:lpstr>
      <vt:lpstr>ヒラギノ角ゴ ProN W3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Schipani</dc:creator>
  <cp:lastModifiedBy>Jeovanna Lacaria</cp:lastModifiedBy>
  <cp:revision>543</cp:revision>
  <dcterms:created xsi:type="dcterms:W3CDTF">2015-10-08T12:20:07Z</dcterms:created>
  <dcterms:modified xsi:type="dcterms:W3CDTF">2015-10-22T17:42:35Z</dcterms:modified>
</cp:coreProperties>
</file>